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13"/>
  </p:notesMasterIdLst>
  <p:sldIdLst>
    <p:sldId id="256" r:id="rId2"/>
    <p:sldId id="419" r:id="rId3"/>
    <p:sldId id="331" r:id="rId4"/>
    <p:sldId id="379" r:id="rId5"/>
    <p:sldId id="332" r:id="rId6"/>
    <p:sldId id="399" r:id="rId7"/>
    <p:sldId id="433" r:id="rId8"/>
    <p:sldId id="401" r:id="rId9"/>
    <p:sldId id="400" r:id="rId10"/>
    <p:sldId id="398" r:id="rId11"/>
    <p:sldId id="340" r:id="rId12"/>
    <p:sldId id="342" r:id="rId13"/>
    <p:sldId id="381" r:id="rId14"/>
    <p:sldId id="370" r:id="rId15"/>
    <p:sldId id="307" r:id="rId16"/>
    <p:sldId id="308" r:id="rId17"/>
    <p:sldId id="314" r:id="rId18"/>
    <p:sldId id="315" r:id="rId19"/>
    <p:sldId id="318" r:id="rId20"/>
    <p:sldId id="364" r:id="rId21"/>
    <p:sldId id="316" r:id="rId22"/>
    <p:sldId id="328" r:id="rId23"/>
    <p:sldId id="343" r:id="rId24"/>
    <p:sldId id="371" r:id="rId25"/>
    <p:sldId id="390" r:id="rId26"/>
    <p:sldId id="391" r:id="rId27"/>
    <p:sldId id="392" r:id="rId28"/>
    <p:sldId id="373" r:id="rId29"/>
    <p:sldId id="374" r:id="rId30"/>
    <p:sldId id="377" r:id="rId31"/>
    <p:sldId id="378" r:id="rId32"/>
    <p:sldId id="375" r:id="rId33"/>
    <p:sldId id="376" r:id="rId34"/>
    <p:sldId id="404" r:id="rId35"/>
    <p:sldId id="319" r:id="rId36"/>
    <p:sldId id="395" r:id="rId37"/>
    <p:sldId id="309" r:id="rId38"/>
    <p:sldId id="317" r:id="rId39"/>
    <p:sldId id="320" r:id="rId40"/>
    <p:sldId id="402" r:id="rId41"/>
    <p:sldId id="407" r:id="rId42"/>
    <p:sldId id="410" r:id="rId43"/>
    <p:sldId id="409" r:id="rId44"/>
    <p:sldId id="408" r:id="rId45"/>
    <p:sldId id="414" r:id="rId46"/>
    <p:sldId id="431" r:id="rId47"/>
    <p:sldId id="432" r:id="rId48"/>
    <p:sldId id="403" r:id="rId49"/>
    <p:sldId id="321" r:id="rId50"/>
    <p:sldId id="327" r:id="rId51"/>
    <p:sldId id="420" r:id="rId52"/>
    <p:sldId id="311" r:id="rId53"/>
    <p:sldId id="405" r:id="rId54"/>
    <p:sldId id="312" r:id="rId55"/>
    <p:sldId id="396" r:id="rId56"/>
    <p:sldId id="411" r:id="rId57"/>
    <p:sldId id="412" r:id="rId58"/>
    <p:sldId id="425" r:id="rId59"/>
    <p:sldId id="322" r:id="rId60"/>
    <p:sldId id="415" r:id="rId61"/>
    <p:sldId id="430" r:id="rId62"/>
    <p:sldId id="344" r:id="rId63"/>
    <p:sldId id="345" r:id="rId64"/>
    <p:sldId id="423" r:id="rId65"/>
    <p:sldId id="422" r:id="rId66"/>
    <p:sldId id="424" r:id="rId67"/>
    <p:sldId id="323" r:id="rId68"/>
    <p:sldId id="346" r:id="rId69"/>
    <p:sldId id="324" r:id="rId70"/>
    <p:sldId id="347" r:id="rId71"/>
    <p:sldId id="348" r:id="rId72"/>
    <p:sldId id="413" r:id="rId73"/>
    <p:sldId id="389" r:id="rId74"/>
    <p:sldId id="393" r:id="rId75"/>
    <p:sldId id="394" r:id="rId76"/>
    <p:sldId id="397" r:id="rId77"/>
    <p:sldId id="326" r:id="rId78"/>
    <p:sldId id="313" r:id="rId79"/>
    <p:sldId id="325" r:id="rId80"/>
    <p:sldId id="416" r:id="rId81"/>
    <p:sldId id="417" r:id="rId82"/>
    <p:sldId id="418" r:id="rId83"/>
    <p:sldId id="360" r:id="rId84"/>
    <p:sldId id="426" r:id="rId85"/>
    <p:sldId id="429" r:id="rId86"/>
    <p:sldId id="427" r:id="rId87"/>
    <p:sldId id="428" r:id="rId88"/>
    <p:sldId id="292" r:id="rId89"/>
    <p:sldId id="291" r:id="rId90"/>
    <p:sldId id="358" r:id="rId91"/>
    <p:sldId id="365" r:id="rId92"/>
    <p:sldId id="367" r:id="rId93"/>
    <p:sldId id="366" r:id="rId94"/>
    <p:sldId id="369" r:id="rId95"/>
    <p:sldId id="352" r:id="rId96"/>
    <p:sldId id="386" r:id="rId97"/>
    <p:sldId id="387" r:id="rId98"/>
    <p:sldId id="388" r:id="rId99"/>
    <p:sldId id="355" r:id="rId100"/>
    <p:sldId id="353" r:id="rId101"/>
    <p:sldId id="362" r:id="rId102"/>
    <p:sldId id="351" r:id="rId103"/>
    <p:sldId id="356" r:id="rId104"/>
    <p:sldId id="359" r:id="rId105"/>
    <p:sldId id="357" r:id="rId106"/>
    <p:sldId id="382" r:id="rId107"/>
    <p:sldId id="384" r:id="rId108"/>
    <p:sldId id="383" r:id="rId109"/>
    <p:sldId id="372" r:id="rId110"/>
    <p:sldId id="290" r:id="rId111"/>
    <p:sldId id="380" r:id="rId112"/>
  </p:sldIdLst>
  <p:sldSz cx="9144000" cy="6858000" type="screen4x3"/>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2" autoAdjust="0"/>
    <p:restoredTop sz="87048" autoAdjust="0"/>
  </p:normalViewPr>
  <p:slideViewPr>
    <p:cSldViewPr>
      <p:cViewPr varScale="1">
        <p:scale>
          <a:sx n="89" d="100"/>
          <a:sy n="89" d="100"/>
        </p:scale>
        <p:origin x="618" y="30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9FD36E2-1F88-4B1E-9E77-53A03762782C}" type="datetimeFigureOut">
              <a:rPr lang="es-ES" smtClean="0"/>
              <a:pPr/>
              <a:t>16/02/2025</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FA32D5E-085C-4D5E-BEB4-779FA52C033A}"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ur-lex.europa.eu/legal-content/ES/AUTO/?uri=uriserv:l14548" TargetMode="External"/><Relationship Id="rId7" Type="http://schemas.openxmlformats.org/officeDocument/2006/relationships/hyperlink" Target="https://eur-lex.europa.eu/legal-content/ES/AUTO/?uri=uriserv:ai0034"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eur-lex.europa.eu/legal-content/ES/AUTO/?uri=uriserv:ai0036" TargetMode="External"/><Relationship Id="rId5" Type="http://schemas.openxmlformats.org/officeDocument/2006/relationships/hyperlink" Target="https://eur-lex.europa.eu/legal-content/ES/AUTO/?uri=uriserv:l14527" TargetMode="External"/><Relationship Id="rId4" Type="http://schemas.openxmlformats.org/officeDocument/2006/relationships/hyperlink" Target="https://eur-lex.europa.eu/legal-content/ES/AUTO/?uri=uriserv:l1452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Conflicto de intereses y aumento del límite por la aseguradora</a:t>
            </a:r>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47</a:t>
            </a:fld>
            <a:endParaRPr lang="es-ES"/>
          </a:p>
        </p:txBody>
      </p:sp>
    </p:spTree>
    <p:extLst>
      <p:ext uri="{BB962C8B-B14F-4D97-AF65-F5344CB8AC3E}">
        <p14:creationId xmlns:p14="http://schemas.microsoft.com/office/powerpoint/2010/main" val="4176365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Ref. sentencia Perales</a:t>
            </a:r>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51</a:t>
            </a:fld>
            <a:endParaRPr lang="es-ES"/>
          </a:p>
        </p:txBody>
      </p:sp>
    </p:spTree>
    <p:extLst>
      <p:ext uri="{BB962C8B-B14F-4D97-AF65-F5344CB8AC3E}">
        <p14:creationId xmlns:p14="http://schemas.microsoft.com/office/powerpoint/2010/main" val="28081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b="0" i="0" u="none" strike="noStrike" baseline="0" dirty="0" err="1">
                <a:solidFill>
                  <a:srgbClr val="000000"/>
                </a:solidFill>
                <a:latin typeface="AAAAAB+MyriadSetPro-Text"/>
              </a:rPr>
              <a:t>Guia</a:t>
            </a:r>
            <a:r>
              <a:rPr lang="es-ES" sz="1800" b="0" i="0" u="none" strike="noStrike" baseline="0" dirty="0">
                <a:solidFill>
                  <a:srgbClr val="000000"/>
                </a:solidFill>
                <a:latin typeface="AAAAAB+MyriadSetPro-Text"/>
              </a:rPr>
              <a:t> 1/2018 buenas practicas SDJ. </a:t>
            </a:r>
            <a:r>
              <a:rPr lang="es-ES" sz="1800" b="0" i="0" u="none" strike="noStrike" baseline="0" dirty="0">
                <a:solidFill>
                  <a:srgbClr val="000000"/>
                </a:solidFill>
                <a:latin typeface="AAAAAG+MyriadSetPro-Thin"/>
              </a:rPr>
              <a:t>Lo reconoce expresamente para los gastos de perito.</a:t>
            </a:r>
            <a:r>
              <a:rPr lang="es-ES" sz="1800" b="0" i="1" u="none" strike="noStrike" baseline="0" dirty="0">
                <a:solidFill>
                  <a:srgbClr val="000000"/>
                </a:solidFill>
                <a:latin typeface="AAAAAF+TimesNewRomanPS-ItalicMT"/>
              </a:rPr>
              <a:t>• Se considera una buena práctica garantizar al asegurado el reembolso de los gastos de defensa con independencia del resultado obtenido, con el límite de la suma asegurada, así como </a:t>
            </a:r>
            <a:r>
              <a:rPr lang="es-ES" sz="1800" b="1" i="1" u="none" strike="noStrike" baseline="0" dirty="0">
                <a:solidFill>
                  <a:srgbClr val="000000"/>
                </a:solidFill>
                <a:latin typeface="AAAAAJ+TimesNewRomanPS-BoldItalicMT"/>
              </a:rPr>
              <a:t>anticipar</a:t>
            </a:r>
            <a:r>
              <a:rPr lang="es-ES" sz="1800" b="0" i="1" u="none" strike="noStrike" baseline="0" dirty="0">
                <a:solidFill>
                  <a:srgbClr val="000000"/>
                </a:solidFill>
                <a:latin typeface="AAAAAF+TimesNewRomanPS-ItalicMT"/>
              </a:rPr>
              <a:t>, siempre que lo solicite, el pago de gastos de peritos, de otorgamiento de poderes o el pago de tasas que tuviera que realizar el asegurado, debidamente acreditados, con el fin de que este no estuviera en peor situación que si no se diera el conflicto y la entidad asumiera su defensa. </a:t>
            </a:r>
            <a:endParaRPr lang="es-ES" dirty="0"/>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52</a:t>
            </a:fld>
            <a:endParaRPr lang="es-ES"/>
          </a:p>
        </p:txBody>
      </p:sp>
    </p:spTree>
    <p:extLst>
      <p:ext uri="{BB962C8B-B14F-4D97-AF65-F5344CB8AC3E}">
        <p14:creationId xmlns:p14="http://schemas.microsoft.com/office/powerpoint/2010/main" val="3383572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a:effectLst/>
                <a:latin typeface="Times New Roman" panose="02020603050405020304" pitchFamily="18" charset="0"/>
                <a:ea typeface="Times New Roman" panose="02020603050405020304" pitchFamily="18" charset="0"/>
              </a:rPr>
              <a:t>-Artículo 201: Libre elección de abogado </a:t>
            </a:r>
          </a:p>
          <a:p>
            <a:pPr algn="just"/>
            <a:r>
              <a:rPr lang="es-ES" sz="1200" dirty="0">
                <a:effectLst/>
                <a:latin typeface="Times New Roman" panose="02020603050405020304" pitchFamily="18" charset="0"/>
                <a:ea typeface="Times New Roman" panose="02020603050405020304" pitchFamily="18" charset="0"/>
              </a:rPr>
              <a:t> </a:t>
            </a:r>
          </a:p>
          <a:p>
            <a:pPr algn="just"/>
            <a:r>
              <a:rPr lang="es-ES" sz="1200" dirty="0">
                <a:effectLst/>
                <a:latin typeface="Times New Roman" panose="02020603050405020304" pitchFamily="18" charset="0"/>
                <a:ea typeface="Times New Roman" panose="02020603050405020304" pitchFamily="18" charset="0"/>
              </a:rPr>
              <a:t>1. Todo contrato de seguro de defensa jurídica preverá de forma explícita que:</a:t>
            </a:r>
          </a:p>
          <a:p>
            <a:pPr algn="just"/>
            <a:r>
              <a:rPr lang="es-ES" sz="1200" dirty="0">
                <a:effectLst/>
                <a:latin typeface="Times New Roman" panose="02020603050405020304" pitchFamily="18" charset="0"/>
                <a:ea typeface="Times New Roman" panose="02020603050405020304" pitchFamily="18" charset="0"/>
              </a:rPr>
              <a:t> </a:t>
            </a:r>
          </a:p>
          <a:p>
            <a:pPr algn="just"/>
            <a:r>
              <a:rPr lang="es-ES" sz="1200" dirty="0">
                <a:effectLst/>
                <a:latin typeface="Times New Roman" panose="02020603050405020304" pitchFamily="18" charset="0"/>
                <a:ea typeface="Times New Roman" panose="02020603050405020304" pitchFamily="18" charset="0"/>
              </a:rPr>
              <a:t>a) cuando se recurra a un abogado o a cualquier otra persona que posea las cualificaciones requeridas por la legislación nacional para defender, representar o servir los intereses del asegurado, en cualquier procedimiento judicial o administrativo, el asegurado tendrá libertad de elección de dicho abogado o de dicha persona;</a:t>
            </a:r>
          </a:p>
          <a:p>
            <a:pPr algn="just"/>
            <a:r>
              <a:rPr lang="es-ES" sz="1200" dirty="0">
                <a:effectLst/>
                <a:latin typeface="Times New Roman" panose="02020603050405020304" pitchFamily="18" charset="0"/>
                <a:ea typeface="Times New Roman" panose="02020603050405020304" pitchFamily="18" charset="0"/>
              </a:rPr>
              <a:t> </a:t>
            </a:r>
          </a:p>
          <a:p>
            <a:pPr algn="just"/>
            <a:r>
              <a:rPr lang="es-ES" sz="1200" dirty="0">
                <a:effectLst/>
                <a:latin typeface="Times New Roman" panose="02020603050405020304" pitchFamily="18" charset="0"/>
                <a:ea typeface="Times New Roman" panose="02020603050405020304" pitchFamily="18" charset="0"/>
              </a:rPr>
              <a:t>b) los asegurados tendrán libertad de elegir abogado o, si lo prefieren y en la medida en que lo permita la legislación nacional, cualquier otra persona que posea las cualificaciones necesarias, para servir sus intereses cada vez que surja un conflicto de intereses.</a:t>
            </a:r>
          </a:p>
          <a:p>
            <a:endParaRPr lang="es-ES" dirty="0"/>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57</a:t>
            </a:fld>
            <a:endParaRPr lang="es-ES"/>
          </a:p>
        </p:txBody>
      </p:sp>
    </p:spTree>
    <p:extLst>
      <p:ext uri="{BB962C8B-B14F-4D97-AF65-F5344CB8AC3E}">
        <p14:creationId xmlns:p14="http://schemas.microsoft.com/office/powerpoint/2010/main" val="1301595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 </a:t>
            </a:r>
            <a:r>
              <a:rPr lang="es-ES" sz="1800" b="0" i="0" u="none" strike="noStrike" baseline="0" dirty="0">
                <a:solidFill>
                  <a:srgbClr val="000000"/>
                </a:solidFill>
                <a:latin typeface="Times New Roman" panose="02020603050405020304" pitchFamily="18" charset="0"/>
              </a:rPr>
              <a:t>“Ahora bien, la declaración de las Directivas precitadas a que ese derecho es operativo en "cualquier procedimiento judicial o administrativo" y la más lacónica pero expansiva del art. 76 D de "cualquier clase de procedimiento" obliga a precisar que se entiende por eso y así respecto del "procedimiento administrativo" ya tuvo ocasión de pronunciarse el TJUE en sus sentencias de 7-4-2016, asuntos C-5/15 y C-460/14 sosteniendo un criterio extensivo que, de nuevo, guía sus declaraciones en su sentencia 14-5-2020 asunto C-667/2018 al examinar que debe de entenderse por "procedimiento judicial". </a:t>
            </a:r>
            <a:endParaRPr lang="es-ES" dirty="0"/>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64</a:t>
            </a:fld>
            <a:endParaRPr lang="es-ES"/>
          </a:p>
        </p:txBody>
      </p:sp>
    </p:spTree>
    <p:extLst>
      <p:ext uri="{BB962C8B-B14F-4D97-AF65-F5344CB8AC3E}">
        <p14:creationId xmlns:p14="http://schemas.microsoft.com/office/powerpoint/2010/main" val="1379355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b="1" kern="1200" dirty="0">
                <a:solidFill>
                  <a:schemeClr val="tx1"/>
                </a:solidFill>
                <a:latin typeface="+mn-lt"/>
                <a:ea typeface="+mn-ea"/>
                <a:cs typeface="+mn-cs"/>
              </a:rPr>
              <a:t>Art. 6 Ley 7/1998, de Condiciones Generales de la Contratación.</a:t>
            </a:r>
            <a:endParaRPr lang="es-ES"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Artículo 6. Reglas de interpretación.</a:t>
            </a:r>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p>
          <a:p>
            <a:r>
              <a:rPr lang="es-ES" sz="1200" kern="1200" dirty="0">
                <a:solidFill>
                  <a:schemeClr val="tx1"/>
                </a:solidFill>
                <a:latin typeface="+mn-lt"/>
                <a:ea typeface="+mn-ea"/>
                <a:cs typeface="+mn-cs"/>
              </a:rPr>
              <a:t>2. Las dudas en la interpretación de las condiciones generales oscuras se resolverán a favor del adherente.</a:t>
            </a:r>
          </a:p>
          <a:p>
            <a:r>
              <a:rPr lang="es-ES" sz="1200" kern="1200" dirty="0">
                <a:solidFill>
                  <a:schemeClr val="tx1"/>
                </a:solidFill>
                <a:latin typeface="+mn-lt"/>
                <a:ea typeface="+mn-ea"/>
                <a:cs typeface="+mn-cs"/>
              </a:rPr>
              <a:t>3. Sin perjuicio de lo establecido en el presente artículo, y en lo no previsto en el mismo, serán de aplicación las disposiciones del Código Civil sobre la interpretación de los contratos.</a:t>
            </a:r>
          </a:p>
          <a:p>
            <a:endParaRPr lang="es-ES" dirty="0"/>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95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b="1" kern="1200" dirty="0">
                <a:solidFill>
                  <a:schemeClr val="tx1"/>
                </a:solidFill>
                <a:latin typeface="+mn-lt"/>
                <a:ea typeface="+mn-ea"/>
                <a:cs typeface="+mn-cs"/>
              </a:rPr>
              <a:t>Art. 6 Ley 7/1998, de Condiciones Generales de la Contratación.</a:t>
            </a:r>
            <a:endParaRPr lang="es-ES"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Artículo 6. Reglas de interpretación.</a:t>
            </a:r>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p>
          <a:p>
            <a:r>
              <a:rPr lang="es-ES" sz="1200" kern="1200" dirty="0">
                <a:solidFill>
                  <a:schemeClr val="tx1"/>
                </a:solidFill>
                <a:latin typeface="+mn-lt"/>
                <a:ea typeface="+mn-ea"/>
                <a:cs typeface="+mn-cs"/>
              </a:rPr>
              <a:t>2. Las dudas en la interpretación de las condiciones generales oscuras se resolverán a favor del adherente.</a:t>
            </a:r>
          </a:p>
          <a:p>
            <a:r>
              <a:rPr lang="es-ES" sz="1200" kern="1200" dirty="0">
                <a:solidFill>
                  <a:schemeClr val="tx1"/>
                </a:solidFill>
                <a:latin typeface="+mn-lt"/>
                <a:ea typeface="+mn-ea"/>
                <a:cs typeface="+mn-cs"/>
              </a:rPr>
              <a:t>3. Sin perjuicio de lo establecido en el presente artículo, y en lo no previsto en el mismo, serán de aplicación las disposiciones del Código Civil sobre la interpretación de los contratos.</a:t>
            </a:r>
          </a:p>
          <a:p>
            <a:endParaRPr lang="es-ES" dirty="0"/>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96</a:t>
            </a:fld>
            <a:endParaRPr lang="es-ES"/>
          </a:p>
        </p:txBody>
      </p:sp>
    </p:spTree>
    <p:extLst>
      <p:ext uri="{BB962C8B-B14F-4D97-AF65-F5344CB8AC3E}">
        <p14:creationId xmlns:p14="http://schemas.microsoft.com/office/powerpoint/2010/main" val="307598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b="1" kern="1200" dirty="0">
                <a:solidFill>
                  <a:schemeClr val="tx1"/>
                </a:solidFill>
                <a:latin typeface="+mn-lt"/>
                <a:ea typeface="+mn-ea"/>
                <a:cs typeface="+mn-cs"/>
              </a:rPr>
              <a:t>Art. 6 Ley 7/1998, de Condiciones Generales de la Contratación.</a:t>
            </a:r>
            <a:endParaRPr lang="es-ES"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Artículo 6. Reglas de interpretación.</a:t>
            </a:r>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p>
          <a:p>
            <a:r>
              <a:rPr lang="es-ES" sz="1200" kern="1200" dirty="0">
                <a:solidFill>
                  <a:schemeClr val="tx1"/>
                </a:solidFill>
                <a:latin typeface="+mn-lt"/>
                <a:ea typeface="+mn-ea"/>
                <a:cs typeface="+mn-cs"/>
              </a:rPr>
              <a:t>2. Las dudas en la interpretación de las condiciones generales oscuras se resolverán a favor del adherente.</a:t>
            </a:r>
          </a:p>
          <a:p>
            <a:r>
              <a:rPr lang="es-ES" sz="1200" kern="1200" dirty="0">
                <a:solidFill>
                  <a:schemeClr val="tx1"/>
                </a:solidFill>
                <a:latin typeface="+mn-lt"/>
                <a:ea typeface="+mn-ea"/>
                <a:cs typeface="+mn-cs"/>
              </a:rPr>
              <a:t>3. Sin perjuicio de lo establecido en el presente artículo, y en lo no previsto en el mismo, serán de aplicación las disposiciones del Código Civil sobre la interpretación de los contratos.</a:t>
            </a:r>
          </a:p>
          <a:p>
            <a:endParaRPr lang="es-ES" dirty="0"/>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97</a:t>
            </a:fld>
            <a:endParaRPr lang="es-ES"/>
          </a:p>
        </p:txBody>
      </p:sp>
    </p:spTree>
    <p:extLst>
      <p:ext uri="{BB962C8B-B14F-4D97-AF65-F5344CB8AC3E}">
        <p14:creationId xmlns:p14="http://schemas.microsoft.com/office/powerpoint/2010/main" val="1340557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b="1" kern="1200" dirty="0">
                <a:solidFill>
                  <a:schemeClr val="tx1"/>
                </a:solidFill>
                <a:latin typeface="+mn-lt"/>
                <a:ea typeface="+mn-ea"/>
                <a:cs typeface="+mn-cs"/>
              </a:rPr>
              <a:t>Art. 6 Ley 7/1998, de Condiciones Generales de la Contratación.</a:t>
            </a:r>
            <a:endParaRPr lang="es-ES"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Artículo 6. Reglas de interpretación.</a:t>
            </a:r>
            <a:endParaRPr lang="es-ES" sz="1200" kern="1200" dirty="0">
              <a:solidFill>
                <a:schemeClr val="tx1"/>
              </a:solidFill>
              <a:latin typeface="+mn-lt"/>
              <a:ea typeface="+mn-ea"/>
              <a:cs typeface="+mn-cs"/>
            </a:endParaRPr>
          </a:p>
          <a:p>
            <a:r>
              <a:rPr lang="es-ES" sz="1200" kern="1200" dirty="0">
                <a:solidFill>
                  <a:schemeClr val="tx1"/>
                </a:solidFill>
                <a:latin typeface="+mn-lt"/>
                <a:ea typeface="+mn-ea"/>
                <a:cs typeface="+mn-cs"/>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p>
          <a:p>
            <a:r>
              <a:rPr lang="es-ES" sz="1200" kern="1200" dirty="0">
                <a:solidFill>
                  <a:schemeClr val="tx1"/>
                </a:solidFill>
                <a:latin typeface="+mn-lt"/>
                <a:ea typeface="+mn-ea"/>
                <a:cs typeface="+mn-cs"/>
              </a:rPr>
              <a:t>2. Las dudas en la interpretación de las condiciones generales oscuras se resolverán a favor del adherente.</a:t>
            </a:r>
          </a:p>
          <a:p>
            <a:r>
              <a:rPr lang="es-ES" sz="1200" kern="1200" dirty="0">
                <a:solidFill>
                  <a:schemeClr val="tx1"/>
                </a:solidFill>
                <a:latin typeface="+mn-lt"/>
                <a:ea typeface="+mn-ea"/>
                <a:cs typeface="+mn-cs"/>
              </a:rPr>
              <a:t>3. Sin perjuicio de lo establecido en el presente artículo, y en lo no previsto en el mismo, serán de aplicación las disposiciones del Código Civil sobre la interpretación de los contratos.</a:t>
            </a:r>
          </a:p>
          <a:p>
            <a:endParaRPr lang="es-ES" dirty="0"/>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98</a:t>
            </a:fld>
            <a:endParaRPr lang="es-ES"/>
          </a:p>
        </p:txBody>
      </p:sp>
    </p:spTree>
    <p:extLst>
      <p:ext uri="{BB962C8B-B14F-4D97-AF65-F5344CB8AC3E}">
        <p14:creationId xmlns:p14="http://schemas.microsoft.com/office/powerpoint/2010/main" val="212361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a:t>
            </a:r>
            <a:r>
              <a:rPr lang="es-ES" b="1" dirty="0"/>
              <a:t>triple control de transparencia</a:t>
            </a:r>
            <a:r>
              <a:rPr lang="es-ES" dirty="0"/>
              <a:t> y el </a:t>
            </a:r>
            <a:r>
              <a:rPr lang="es-ES" b="1" dirty="0"/>
              <a:t>control reforzado</a:t>
            </a:r>
            <a:r>
              <a:rPr lang="es-ES" dirty="0"/>
              <a:t> son conceptos clave en el ámbito de los seguros, especialmente en relación con la protección del tomador y asegurado frente a cláusulas potencialmente abusivas o limitativas en los contratos. Estos controles han sido perfilados por la jurisprudencia del </a:t>
            </a:r>
            <a:r>
              <a:rPr lang="es-ES" b="1" dirty="0"/>
              <a:t>Tribunal Supremo</a:t>
            </a:r>
            <a:r>
              <a:rPr lang="es-ES" dirty="0"/>
              <a:t> español y tienen su fundamento en el derecho de los consumidores y en la normativa sobre condiciones generales de la contratación.</a:t>
            </a:r>
          </a:p>
          <a:p>
            <a:r>
              <a:rPr lang="es-ES" b="1" dirty="0"/>
              <a:t>1. Triple control de transparencia</a:t>
            </a:r>
          </a:p>
          <a:p>
            <a:r>
              <a:rPr lang="es-ES" dirty="0"/>
              <a:t>El </a:t>
            </a:r>
            <a:r>
              <a:rPr lang="es-ES" b="1" dirty="0"/>
              <a:t>triple control de transparencia</a:t>
            </a:r>
            <a:r>
              <a:rPr lang="es-ES" dirty="0"/>
              <a:t> en los contratos de seguro busca garantizar que las cláusulas sean comprensibles y no perjudiquen al asegurado de manera inesperada. Se compone de los siguientes niveles:</a:t>
            </a:r>
          </a:p>
          <a:p>
            <a:pPr>
              <a:buFont typeface="+mj-lt"/>
              <a:buAutoNum type="arabicPeriod"/>
            </a:pPr>
            <a:r>
              <a:rPr lang="es-ES" b="1" dirty="0"/>
              <a:t>Control de incorporación</a:t>
            </a:r>
            <a:endParaRPr lang="es-ES" dirty="0"/>
          </a:p>
          <a:p>
            <a:pPr marL="742950" lvl="1" indent="-285750">
              <a:buFont typeface="+mj-lt"/>
              <a:buAutoNum type="arabicPeriod"/>
            </a:pPr>
            <a:r>
              <a:rPr lang="es-ES" dirty="0"/>
              <a:t>Basado en los artículos 5 y 7 de la </a:t>
            </a:r>
            <a:r>
              <a:rPr lang="es-ES" b="1" dirty="0"/>
              <a:t>Ley de Condiciones Generales de la Contratación (LCGC)</a:t>
            </a:r>
            <a:r>
              <a:rPr lang="es-ES" dirty="0"/>
              <a:t>.</a:t>
            </a:r>
          </a:p>
          <a:p>
            <a:pPr marL="742950" lvl="1" indent="-285750">
              <a:buFont typeface="+mj-lt"/>
              <a:buAutoNum type="arabicPeriod"/>
            </a:pPr>
            <a:r>
              <a:rPr lang="es-ES" dirty="0"/>
              <a:t>Exige que las cláusulas estén redactadas de forma clara, concreta y sencilla, evitando referencias oscuras o remisiones excesivas.</a:t>
            </a:r>
          </a:p>
          <a:p>
            <a:pPr marL="742950" lvl="1" indent="-285750">
              <a:buFont typeface="+mj-lt"/>
              <a:buAutoNum type="arabicPeriod"/>
            </a:pPr>
            <a:r>
              <a:rPr lang="es-ES" dirty="0"/>
              <a:t>Se busca que el tomador haya tenido oportunidad real de conocerlas antes de la firma del contrato.</a:t>
            </a:r>
          </a:p>
          <a:p>
            <a:pPr>
              <a:buFont typeface="+mj-lt"/>
              <a:buAutoNum type="arabicPeriod"/>
            </a:pPr>
            <a:r>
              <a:rPr lang="es-ES" b="1" dirty="0"/>
              <a:t>Control de transparencia material</a:t>
            </a:r>
            <a:endParaRPr lang="es-ES" dirty="0"/>
          </a:p>
          <a:p>
            <a:pPr marL="742950" lvl="1" indent="-285750">
              <a:buFont typeface="+mj-lt"/>
              <a:buAutoNum type="arabicPeriod"/>
            </a:pPr>
            <a:r>
              <a:rPr lang="es-ES" dirty="0"/>
              <a:t>Desarrollado en la jurisprudencia del </a:t>
            </a:r>
            <a:r>
              <a:rPr lang="es-ES" b="1" dirty="0"/>
              <a:t>Tribunal Supremo (STS 241/2013, de 9 de mayo, y </a:t>
            </a:r>
            <a:r>
              <a:rPr lang="es-ES" b="1" dirty="0">
                <a:highlight>
                  <a:srgbClr val="FFFF00"/>
                </a:highlight>
              </a:rPr>
              <a:t>STS 406/2014, de 18 de julio (?)</a:t>
            </a:r>
            <a:r>
              <a:rPr lang="es-ES" b="1" dirty="0"/>
              <a:t>, entre otras)</a:t>
            </a:r>
            <a:r>
              <a:rPr lang="es-ES" dirty="0"/>
              <a:t>.</a:t>
            </a:r>
          </a:p>
          <a:p>
            <a:pPr marL="742950" lvl="1" indent="-285750">
              <a:buFont typeface="+mj-lt"/>
              <a:buAutoNum type="arabicPeriod"/>
            </a:pPr>
            <a:r>
              <a:rPr lang="es-ES" dirty="0"/>
              <a:t>No basta con que la cláusula sea formalmente clara; debe permitir al asegurado comprender sus efectos económicos y jurídicos en el contrato.</a:t>
            </a:r>
          </a:p>
          <a:p>
            <a:pPr marL="742950" lvl="1" indent="-285750">
              <a:buFont typeface="+mj-lt"/>
              <a:buAutoNum type="arabicPeriod"/>
            </a:pPr>
            <a:r>
              <a:rPr lang="es-ES" dirty="0"/>
              <a:t>Implica que el tomador tenga suficiente información sobre lo que realmente cubre el seguro y cuáles son sus limitaciones.</a:t>
            </a:r>
          </a:p>
          <a:p>
            <a:pPr>
              <a:buFont typeface="+mj-lt"/>
              <a:buAutoNum type="arabicPeriod"/>
            </a:pPr>
            <a:r>
              <a:rPr lang="es-ES" b="1" dirty="0"/>
              <a:t>Control de contenido o abusividad</a:t>
            </a:r>
            <a:endParaRPr lang="es-ES" dirty="0"/>
          </a:p>
          <a:p>
            <a:pPr marL="742950" lvl="1" indent="-285750">
              <a:buFont typeface="+mj-lt"/>
              <a:buAutoNum type="arabicPeriod"/>
            </a:pPr>
            <a:r>
              <a:rPr lang="es-ES" dirty="0"/>
              <a:t>Aplicable principalmente en contratos con consumidores.</a:t>
            </a:r>
          </a:p>
          <a:p>
            <a:pPr marL="742950" lvl="1" indent="-285750">
              <a:buFont typeface="+mj-lt"/>
              <a:buAutoNum type="arabicPeriod"/>
            </a:pPr>
            <a:r>
              <a:rPr lang="es-ES" dirty="0"/>
              <a:t>Se basa en el </a:t>
            </a:r>
            <a:r>
              <a:rPr lang="es-ES" b="1" dirty="0"/>
              <a:t>artículo 82 del Texto Refundido de la Ley General para la Defensa de los Consumidores y Usuarios (TRLGDCU)</a:t>
            </a:r>
            <a:r>
              <a:rPr lang="es-ES" dirty="0"/>
              <a:t>.</a:t>
            </a:r>
          </a:p>
          <a:p>
            <a:pPr marL="742950" lvl="1" indent="-285750">
              <a:buFont typeface="+mj-lt"/>
              <a:buAutoNum type="arabicPeriod"/>
            </a:pPr>
            <a:r>
              <a:rPr lang="es-ES" dirty="0"/>
              <a:t>Examina si una cláusula genera un desequilibrio importante en perjuicio del consumidor y si es contraria a la buena fe.</a:t>
            </a:r>
          </a:p>
          <a:p>
            <a:pPr marL="742950" lvl="1" indent="-285750">
              <a:buFont typeface="+mj-lt"/>
              <a:buAutoNum type="arabicPeriod"/>
            </a:pPr>
            <a:r>
              <a:rPr lang="es-ES" dirty="0"/>
              <a:t>Si la cláusula se considera abusiva, se declara nula y se tiene por no puesta.</a:t>
            </a:r>
          </a:p>
          <a:p>
            <a:r>
              <a:rPr lang="es-ES" b="1" dirty="0"/>
              <a:t>2. Control reforzado</a:t>
            </a:r>
          </a:p>
          <a:p>
            <a:r>
              <a:rPr lang="es-ES" dirty="0"/>
              <a:t>El </a:t>
            </a:r>
            <a:r>
              <a:rPr lang="es-ES" b="1" dirty="0"/>
              <a:t>control reforzado</a:t>
            </a:r>
            <a:r>
              <a:rPr lang="es-ES" dirty="0"/>
              <a:t> se refiere a un nivel de escrutinio más exigente que el triple control de transparencia cuando se trata de </a:t>
            </a:r>
            <a:r>
              <a:rPr lang="es-ES" b="1" dirty="0"/>
              <a:t>cláusulas limitativas de derechos del asegurado</a:t>
            </a:r>
            <a:r>
              <a:rPr lang="es-ES" dirty="0"/>
              <a:t> en los contratos de seguro. Este control se basa en el artículo </a:t>
            </a:r>
            <a:r>
              <a:rPr lang="es-ES" b="1" dirty="0"/>
              <a:t>3 de la Ley de Contrato de Seguro (LCS)</a:t>
            </a:r>
            <a:r>
              <a:rPr lang="es-ES" dirty="0"/>
              <a:t> y exige:</a:t>
            </a:r>
          </a:p>
          <a:p>
            <a:pPr>
              <a:buFont typeface="Arial" panose="020B0604020202020204" pitchFamily="34" charset="0"/>
              <a:buChar char="•"/>
            </a:pPr>
            <a:r>
              <a:rPr lang="es-ES" dirty="0"/>
              <a:t>Que las cláusulas limitativas sean </a:t>
            </a:r>
            <a:r>
              <a:rPr lang="es-ES" b="1" dirty="0"/>
              <a:t>destacadas de manera especial</a:t>
            </a:r>
            <a:r>
              <a:rPr lang="es-ES" dirty="0"/>
              <a:t> en el contrato.</a:t>
            </a:r>
          </a:p>
          <a:p>
            <a:pPr>
              <a:buFont typeface="Arial" panose="020B0604020202020204" pitchFamily="34" charset="0"/>
              <a:buChar char="•"/>
            </a:pPr>
            <a:r>
              <a:rPr lang="es-ES" dirty="0"/>
              <a:t>Que sean </a:t>
            </a:r>
            <a:r>
              <a:rPr lang="es-ES" b="1" dirty="0"/>
              <a:t>expresamente aceptadas por escrito</a:t>
            </a:r>
            <a:r>
              <a:rPr lang="es-ES" dirty="0"/>
              <a:t> por el tomador del seguro.</a:t>
            </a:r>
          </a:p>
          <a:p>
            <a:r>
              <a:rPr lang="es-ES" dirty="0"/>
              <a:t>El </a:t>
            </a:r>
            <a:r>
              <a:rPr lang="es-ES" b="1" dirty="0"/>
              <a:t>Tribunal Supremo</a:t>
            </a:r>
            <a:r>
              <a:rPr lang="es-ES" dirty="0"/>
              <a:t>, en varias sentencias, ha señalado que el control reforzado tiene por objetivo garantizar que el asegurado comprenda plenamente las restricciones impuestas por la póliza, evitando que se incluyan limitaciones encubiertas que afecten a su derecho a la cobertura esperada.</a:t>
            </a:r>
          </a:p>
          <a:p>
            <a:r>
              <a:rPr lang="es-ES" b="1" dirty="0"/>
              <a:t>Conclusión</a:t>
            </a:r>
          </a:p>
          <a:p>
            <a:r>
              <a:rPr lang="es-ES" dirty="0"/>
              <a:t>El </a:t>
            </a:r>
            <a:r>
              <a:rPr lang="es-ES" b="1" dirty="0"/>
              <a:t>triple control de transparencia</a:t>
            </a:r>
            <a:r>
              <a:rPr lang="es-ES" dirty="0"/>
              <a:t> y el </a:t>
            </a:r>
            <a:r>
              <a:rPr lang="es-ES" b="1" dirty="0"/>
              <a:t>control reforzado</a:t>
            </a:r>
            <a:r>
              <a:rPr lang="es-ES" dirty="0"/>
              <a:t> constituyen mecanismos de protección esenciales en el ámbito asegurador. Mientras que el </a:t>
            </a:r>
            <a:r>
              <a:rPr lang="es-ES" b="1" dirty="0"/>
              <a:t>triple control</a:t>
            </a:r>
            <a:r>
              <a:rPr lang="es-ES" dirty="0"/>
              <a:t> evalúa la claridad, transparencia y equilibrio del contrato en general, el </a:t>
            </a:r>
            <a:r>
              <a:rPr lang="es-ES" b="1" dirty="0"/>
              <a:t>control reforzado</a:t>
            </a:r>
            <a:r>
              <a:rPr lang="es-ES" dirty="0"/>
              <a:t> se aplica específicamente a las cláusulas que restringen los derechos del asegurado, exigiendo un plus de garantía para su validez.</a:t>
            </a:r>
          </a:p>
          <a:p>
            <a:r>
              <a:rPr lang="es-ES" dirty="0"/>
              <a:t>Estos controles han sido ampliamente desarrollados por la jurisprudencia para evitar abusos y asegurar que los tomadores de seguros comprendan exactamente los derechos y obligaciones derivados de su contrato.</a:t>
            </a:r>
          </a:p>
          <a:p>
            <a:endParaRPr lang="es-ES" dirty="0"/>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21</a:t>
            </a:fld>
            <a:endParaRPr lang="es-ES"/>
          </a:p>
        </p:txBody>
      </p:sp>
    </p:spTree>
    <p:extLst>
      <p:ext uri="{BB962C8B-B14F-4D97-AF65-F5344CB8AC3E}">
        <p14:creationId xmlns:p14="http://schemas.microsoft.com/office/powerpoint/2010/main" val="30255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85000" lnSpcReduction="20000"/>
          </a:bodyPr>
          <a:lstStyle/>
          <a:p>
            <a:r>
              <a:rPr lang="es-ES" dirty="0"/>
              <a:t>n/</a:t>
            </a:r>
            <a:r>
              <a:rPr lang="es-ES" dirty="0" err="1"/>
              <a:t>ref</a:t>
            </a:r>
            <a:r>
              <a:rPr lang="es-ES" dirty="0"/>
              <a:t> 2067</a:t>
            </a:r>
          </a:p>
          <a:p>
            <a:endParaRPr lang="es-ES" dirty="0"/>
          </a:p>
          <a:p>
            <a:pPr marL="342900" lvl="0" indent="-342900" algn="just">
              <a:buFont typeface="+mj-lt"/>
              <a:buAutoNum type="alphaLcPeriod"/>
            </a:pPr>
            <a:r>
              <a:rPr lang="es-ES" sz="1800" b="1" dirty="0">
                <a:effectLst/>
                <a:latin typeface="Calibri" panose="020F0502020204030204" pitchFamily="34" charset="0"/>
                <a:ea typeface="Times New Roman" panose="02020603050405020304" pitchFamily="18" charset="0"/>
              </a:rPr>
              <a:t>Art. 6 Ley 7/1998, de Condiciones Generales de la Contratación.</a:t>
            </a:r>
            <a:endParaRPr lang="es-ES" sz="1800" dirty="0">
              <a:effectLst/>
              <a:latin typeface="Times New Roman" panose="02020603050405020304" pitchFamily="18" charset="0"/>
              <a:ea typeface="Times New Roman" panose="02020603050405020304" pitchFamily="18" charset="0"/>
            </a:endParaRPr>
          </a:p>
          <a:p>
            <a:pPr>
              <a:spcBef>
                <a:spcPts val="1800"/>
              </a:spcBef>
              <a:spcAft>
                <a:spcPts val="900"/>
              </a:spcAft>
            </a:pPr>
            <a:r>
              <a:rPr lang="es-ES" sz="1800" b="1" dirty="0">
                <a:solidFill>
                  <a:srgbClr val="333333"/>
                </a:solidFill>
                <a:effectLst/>
                <a:latin typeface="Verdana" panose="020B0604030504040204" pitchFamily="34" charset="0"/>
                <a:ea typeface="Times New Roman" panose="02020603050405020304" pitchFamily="18" charset="0"/>
              </a:rPr>
              <a:t>Artículo 6. Reglas de interpretación.</a:t>
            </a:r>
            <a:endParaRPr lang="es-ES" sz="18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1800" dirty="0">
                <a:solidFill>
                  <a:srgbClr val="333333"/>
                </a:solidFill>
                <a:effectLst/>
                <a:latin typeface="Verdana" panose="020B0604030504040204" pitchFamily="34" charset="0"/>
                <a:ea typeface="Times New Roman" panose="02020603050405020304" pitchFamily="18" charset="0"/>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endParaRPr lang="es-ES" sz="18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1800" dirty="0">
                <a:solidFill>
                  <a:srgbClr val="333333"/>
                </a:solidFill>
                <a:effectLst/>
                <a:latin typeface="Verdana" panose="020B0604030504040204" pitchFamily="34" charset="0"/>
                <a:ea typeface="Times New Roman" panose="02020603050405020304" pitchFamily="18" charset="0"/>
              </a:rPr>
              <a:t>2. Las dudas en la interpretación de las condiciones generales oscuras se resolverán a favor del adherente.</a:t>
            </a:r>
            <a:endParaRPr lang="es-ES" sz="18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1800" dirty="0">
                <a:solidFill>
                  <a:srgbClr val="333333"/>
                </a:solidFill>
                <a:effectLst/>
                <a:latin typeface="Verdana" panose="020B0604030504040204" pitchFamily="34" charset="0"/>
                <a:ea typeface="Times New Roman" panose="02020603050405020304" pitchFamily="18" charset="0"/>
              </a:rPr>
              <a:t>3. Sin perjuicio de lo establecido en el presente artículo, y en lo no previsto en el mismo, serán de aplicación las disposiciones del Código Civil sobre la interpretación de los contratos.</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28</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n/</a:t>
            </a:r>
            <a:r>
              <a:rPr lang="es-ES" dirty="0" err="1"/>
              <a:t>ref</a:t>
            </a:r>
            <a:r>
              <a:rPr lang="es-ES" dirty="0"/>
              <a:t> 2067</a:t>
            </a:r>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29</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n/</a:t>
            </a:r>
            <a:r>
              <a:rPr lang="es-ES" dirty="0" err="1"/>
              <a:t>ref</a:t>
            </a:r>
            <a:r>
              <a:rPr lang="es-ES" dirty="0"/>
              <a:t> 1591</a:t>
            </a:r>
          </a:p>
        </p:txBody>
      </p:sp>
      <p:sp>
        <p:nvSpPr>
          <p:cNvPr id="4" name="3 Marcador de número de diapositiva"/>
          <p:cNvSpPr>
            <a:spLocks noGrp="1"/>
          </p:cNvSpPr>
          <p:nvPr>
            <p:ph type="sldNum" sz="quarter" idx="10"/>
          </p:nvPr>
        </p:nvSpPr>
        <p:spPr/>
        <p:txBody>
          <a:bodyPr/>
          <a:lstStyle/>
          <a:p>
            <a:fld id="{CFA32D5E-085C-4D5E-BEB4-779FA52C033A}" type="slidenum">
              <a:rPr lang="es-ES" smtClean="0"/>
              <a:pPr/>
              <a:t>32</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pPr marL="342900" lvl="0" indent="-342900" algn="just">
              <a:buFont typeface="+mj-lt"/>
              <a:buAutoNum type="alphaLcPeriod"/>
            </a:pPr>
            <a:r>
              <a:rPr lang="es-ES" sz="1200" b="1" dirty="0">
                <a:effectLst/>
                <a:latin typeface="Calibri" panose="020F0502020204030204" pitchFamily="34" charset="0"/>
                <a:ea typeface="Times New Roman" panose="02020603050405020304" pitchFamily="18" charset="0"/>
              </a:rPr>
              <a:t>Art. 6 Ley 7/1998, de Condiciones Generales de la Contratación.</a:t>
            </a:r>
            <a:endParaRPr lang="es-ES" sz="1200" dirty="0">
              <a:effectLst/>
              <a:latin typeface="Times New Roman" panose="02020603050405020304" pitchFamily="18" charset="0"/>
              <a:ea typeface="Times New Roman" panose="02020603050405020304" pitchFamily="18" charset="0"/>
            </a:endParaRPr>
          </a:p>
          <a:p>
            <a:pPr>
              <a:spcBef>
                <a:spcPts val="1800"/>
              </a:spcBef>
              <a:spcAft>
                <a:spcPts val="900"/>
              </a:spcAft>
            </a:pPr>
            <a:r>
              <a:rPr lang="es-ES" sz="1200" b="1" dirty="0">
                <a:solidFill>
                  <a:srgbClr val="333333"/>
                </a:solidFill>
                <a:effectLst/>
                <a:latin typeface="Verdana" panose="020B0604030504040204" pitchFamily="34" charset="0"/>
                <a:ea typeface="Times New Roman" panose="02020603050405020304" pitchFamily="18" charset="0"/>
              </a:rPr>
              <a:t>Artículo 6. Reglas de interpretación.</a:t>
            </a:r>
            <a:endParaRPr lang="es-ES" sz="12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1200" dirty="0">
                <a:solidFill>
                  <a:srgbClr val="333333"/>
                </a:solidFill>
                <a:effectLst/>
                <a:latin typeface="Verdana" panose="020B0604030504040204" pitchFamily="34" charset="0"/>
                <a:ea typeface="Times New Roman" panose="02020603050405020304" pitchFamily="18" charset="0"/>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endParaRPr lang="es-ES" sz="12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1200" dirty="0">
                <a:solidFill>
                  <a:srgbClr val="333333"/>
                </a:solidFill>
                <a:effectLst/>
                <a:latin typeface="Verdana" panose="020B0604030504040204" pitchFamily="34" charset="0"/>
                <a:ea typeface="Times New Roman" panose="02020603050405020304" pitchFamily="18" charset="0"/>
              </a:rPr>
              <a:t>2. Las dudas en la interpretación de las condiciones generales oscuras se resolverán a favor del adherente.</a:t>
            </a:r>
            <a:endParaRPr lang="es-ES" sz="12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1200" dirty="0">
                <a:solidFill>
                  <a:srgbClr val="333333"/>
                </a:solidFill>
                <a:effectLst/>
                <a:latin typeface="Verdana" panose="020B0604030504040204" pitchFamily="34" charset="0"/>
                <a:ea typeface="Times New Roman" panose="02020603050405020304" pitchFamily="18" charset="0"/>
              </a:rPr>
              <a:t>3. Sin perjuicio de lo establecido en el presente artículo, y en lo no previsto en el mismo, serán de aplicación las disposiciones del Código Civil sobre la interpretación de los contratos.</a:t>
            </a:r>
            <a:endParaRPr lang="es-ES" sz="12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33</a:t>
            </a:fld>
            <a:endParaRPr lang="es-ES"/>
          </a:p>
        </p:txBody>
      </p:sp>
    </p:spTree>
    <p:extLst>
      <p:ext uri="{BB962C8B-B14F-4D97-AF65-F5344CB8AC3E}">
        <p14:creationId xmlns:p14="http://schemas.microsoft.com/office/powerpoint/2010/main" val="352810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47500" lnSpcReduction="20000"/>
          </a:bodyPr>
          <a:lstStyle/>
          <a:p>
            <a:pPr algn="ctr"/>
            <a:r>
              <a:rPr lang="es-ES" b="1" i="0" dirty="0">
                <a:solidFill>
                  <a:srgbClr val="444444"/>
                </a:solidFill>
                <a:effectLst/>
                <a:latin typeface="Arial" panose="020B0604020202020204" pitchFamily="34" charset="0"/>
              </a:rPr>
              <a:t>El efecto directo del Derecho europeo</a:t>
            </a:r>
          </a:p>
          <a:p>
            <a:pPr algn="just"/>
            <a:r>
              <a:rPr lang="es-ES" b="0" i="0" dirty="0">
                <a:solidFill>
                  <a:srgbClr val="444444"/>
                </a:solidFill>
                <a:effectLst/>
                <a:latin typeface="Arial" panose="020B0604020202020204" pitchFamily="34" charset="0"/>
              </a:rPr>
              <a:t>El principio de efecto directo permite a los particulares invocar directamente una norma europea ante una jurisdicción nacional o europea. Este principio únicamente afecta a determinados actos europeos. Sin embargo, está sujeto a varias condiciones.</a:t>
            </a:r>
          </a:p>
          <a:p>
            <a:pPr algn="just"/>
            <a:r>
              <a:rPr lang="es-ES" b="0" i="0" dirty="0">
                <a:solidFill>
                  <a:srgbClr val="444444"/>
                </a:solidFill>
                <a:effectLst/>
                <a:latin typeface="Arial" panose="020B0604020202020204" pitchFamily="34" charset="0"/>
              </a:rPr>
              <a:t>El efecto directo del Derecho europeo constituye, con el principio de </a:t>
            </a:r>
            <a:r>
              <a:rPr lang="es-ES" b="0" i="0" u="none" strike="noStrike" dirty="0">
                <a:solidFill>
                  <a:srgbClr val="800080"/>
                </a:solidFill>
                <a:effectLst/>
                <a:latin typeface="Arial" panose="020B0604020202020204" pitchFamily="34" charset="0"/>
                <a:hlinkClick r:id="rId3"/>
              </a:rPr>
              <a:t>primacía</a:t>
            </a:r>
            <a:r>
              <a:rPr lang="es-ES" b="0" i="0" dirty="0">
                <a:solidFill>
                  <a:srgbClr val="444444"/>
                </a:solidFill>
                <a:effectLst/>
                <a:latin typeface="Arial" panose="020B0604020202020204" pitchFamily="34" charset="0"/>
              </a:rPr>
              <a:t>, un principio básico del Derecho europeo. Dicho principio fue consagrado por el Tribunal de Justicia de la Unión Europea (TJUE), y permite a los particulares invocar directamente el Derecho europeo ante los tribunales, independientemente de que existan textos en el Derecho nacional.</a:t>
            </a:r>
          </a:p>
          <a:p>
            <a:pPr algn="just"/>
            <a:r>
              <a:rPr lang="es-ES" b="0" i="0" dirty="0">
                <a:solidFill>
                  <a:srgbClr val="444444"/>
                </a:solidFill>
                <a:effectLst/>
                <a:latin typeface="Arial" panose="020B0604020202020204" pitchFamily="34" charset="0"/>
              </a:rPr>
              <a:t>El principio de efecto directo garantiza así la </a:t>
            </a:r>
            <a:r>
              <a:rPr lang="es-ES" b="1" i="0" dirty="0">
                <a:solidFill>
                  <a:srgbClr val="444444"/>
                </a:solidFill>
                <a:effectLst/>
                <a:latin typeface="Arial" panose="020B0604020202020204" pitchFamily="34" charset="0"/>
              </a:rPr>
              <a:t>aplicabilidad</a:t>
            </a:r>
            <a:r>
              <a:rPr lang="es-ES" b="0" i="0" dirty="0">
                <a:solidFill>
                  <a:srgbClr val="444444"/>
                </a:solidFill>
                <a:effectLst/>
                <a:latin typeface="Arial" panose="020B0604020202020204" pitchFamily="34" charset="0"/>
              </a:rPr>
              <a:t> y la </a:t>
            </a:r>
            <a:r>
              <a:rPr lang="es-ES" b="1" i="0" dirty="0">
                <a:solidFill>
                  <a:srgbClr val="444444"/>
                </a:solidFill>
                <a:effectLst/>
                <a:latin typeface="Arial" panose="020B0604020202020204" pitchFamily="34" charset="0"/>
              </a:rPr>
              <a:t>eficacia</a:t>
            </a:r>
            <a:r>
              <a:rPr lang="es-ES" b="0" i="0" dirty="0">
                <a:solidFill>
                  <a:srgbClr val="444444"/>
                </a:solidFill>
                <a:effectLst/>
                <a:latin typeface="Arial" panose="020B0604020202020204" pitchFamily="34" charset="0"/>
              </a:rPr>
              <a:t> del Derecho europeo en los países de la UE. No obstante, el TJUE ha definido varias condiciones para que un acto jurídico europeo sea directamente aplicable. Por otro lado, el efecto directo de un acto puede afectar únicamente a las relaciones entre un particular y un país de la UE, o ampliarse a las relaciones entre todos los particulares.</a:t>
            </a:r>
          </a:p>
          <a:p>
            <a:pPr algn="just"/>
            <a:r>
              <a:rPr lang="es-ES" b="1" i="0" dirty="0">
                <a:solidFill>
                  <a:srgbClr val="444444"/>
                </a:solidFill>
                <a:effectLst/>
                <a:latin typeface="Arial" panose="020B0604020202020204" pitchFamily="34" charset="0"/>
              </a:rPr>
              <a:t>Definición</a:t>
            </a:r>
            <a:endParaRPr lang="es-ES" b="0" i="0" dirty="0">
              <a:solidFill>
                <a:srgbClr val="444444"/>
              </a:solidFill>
              <a:effectLst/>
              <a:latin typeface="Arial" panose="020B0604020202020204" pitchFamily="34" charset="0"/>
            </a:endParaRPr>
          </a:p>
          <a:p>
            <a:pPr algn="just"/>
            <a:r>
              <a:rPr lang="es-ES" b="0" i="0" dirty="0">
                <a:solidFill>
                  <a:srgbClr val="444444"/>
                </a:solidFill>
                <a:effectLst/>
                <a:latin typeface="Arial" panose="020B0604020202020204" pitchFamily="34" charset="0"/>
              </a:rPr>
              <a:t>El efecto directo del Derecho europeo fue consagrado por el Tribunal de Justicia en la </a:t>
            </a:r>
            <a:r>
              <a:rPr lang="es-ES" b="1" i="0" dirty="0">
                <a:solidFill>
                  <a:srgbClr val="444444"/>
                </a:solidFill>
                <a:effectLst/>
                <a:latin typeface="Arial" panose="020B0604020202020204" pitchFamily="34" charset="0"/>
              </a:rPr>
              <a:t>sentencia Van </a:t>
            </a:r>
            <a:r>
              <a:rPr lang="es-ES" b="1" i="0" dirty="0" err="1">
                <a:solidFill>
                  <a:srgbClr val="444444"/>
                </a:solidFill>
                <a:effectLst/>
                <a:latin typeface="Arial" panose="020B0604020202020204" pitchFamily="34" charset="0"/>
              </a:rPr>
              <a:t>Gend</a:t>
            </a:r>
            <a:r>
              <a:rPr lang="es-ES" b="1" i="0" dirty="0">
                <a:solidFill>
                  <a:srgbClr val="444444"/>
                </a:solidFill>
                <a:effectLst/>
                <a:latin typeface="Arial" panose="020B0604020202020204" pitchFamily="34" charset="0"/>
              </a:rPr>
              <a:t> en Loos</a:t>
            </a:r>
            <a:r>
              <a:rPr lang="es-ES" b="0" i="0" dirty="0">
                <a:solidFill>
                  <a:srgbClr val="444444"/>
                </a:solidFill>
                <a:effectLst/>
                <a:latin typeface="Arial" panose="020B0604020202020204" pitchFamily="34" charset="0"/>
              </a:rPr>
              <a:t> del 5 de febrero de 1963. En esta sentencia, el Tribunal declara que el Derecho europeo no solo genera obligaciones para los países de la UE, sino también derechos para los particulares. En consecuencia, los particulares pueden alegar estos derechos e </a:t>
            </a:r>
            <a:r>
              <a:rPr lang="es-ES" b="1" i="0" dirty="0">
                <a:solidFill>
                  <a:srgbClr val="444444"/>
                </a:solidFill>
                <a:effectLst/>
                <a:latin typeface="Arial" panose="020B0604020202020204" pitchFamily="34" charset="0"/>
              </a:rPr>
              <a:t>invocar directamente normas europeas</a:t>
            </a:r>
            <a:r>
              <a:rPr lang="es-ES" b="0" i="0" dirty="0">
                <a:solidFill>
                  <a:srgbClr val="444444"/>
                </a:solidFill>
                <a:effectLst/>
                <a:latin typeface="Arial" panose="020B0604020202020204" pitchFamily="34" charset="0"/>
              </a:rPr>
              <a:t> ante las jurisdicciones nacionales y europeas. Por lo tanto, no es necesario que el país de la UE recoja la norma europea en cuestión en su ordenamiento jurídico interno.</a:t>
            </a:r>
          </a:p>
          <a:p>
            <a:pPr algn="just"/>
            <a:r>
              <a:rPr lang="es-ES" b="1" i="0" dirty="0">
                <a:solidFill>
                  <a:srgbClr val="444444"/>
                </a:solidFill>
                <a:effectLst/>
                <a:latin typeface="Arial" panose="020B0604020202020204" pitchFamily="34" charset="0"/>
              </a:rPr>
              <a:t>Efecto directo horizontal y vertical</a:t>
            </a:r>
            <a:endParaRPr lang="es-ES" b="0" i="0" dirty="0">
              <a:solidFill>
                <a:srgbClr val="444444"/>
              </a:solidFill>
              <a:effectLst/>
              <a:latin typeface="Arial" panose="020B0604020202020204" pitchFamily="34" charset="0"/>
            </a:endParaRPr>
          </a:p>
          <a:p>
            <a:pPr algn="just"/>
            <a:r>
              <a:rPr lang="es-ES" b="0" i="0" dirty="0">
                <a:solidFill>
                  <a:srgbClr val="444444"/>
                </a:solidFill>
                <a:effectLst/>
                <a:latin typeface="Arial" panose="020B0604020202020204" pitchFamily="34" charset="0"/>
              </a:rPr>
              <a:t>El efecto directo reviste dos aspectos: un efecto vertical y un efecto horizontal.</a:t>
            </a:r>
          </a:p>
          <a:p>
            <a:pPr algn="just"/>
            <a:r>
              <a:rPr lang="es-ES" b="0" i="0" dirty="0">
                <a:solidFill>
                  <a:srgbClr val="444444"/>
                </a:solidFill>
                <a:effectLst/>
                <a:latin typeface="Arial" panose="020B0604020202020204" pitchFamily="34" charset="0"/>
              </a:rPr>
              <a:t>El </a:t>
            </a:r>
            <a:r>
              <a:rPr lang="es-ES" b="1" i="0" dirty="0">
                <a:solidFill>
                  <a:srgbClr val="444444"/>
                </a:solidFill>
                <a:effectLst/>
                <a:latin typeface="Arial" panose="020B0604020202020204" pitchFamily="34" charset="0"/>
              </a:rPr>
              <a:t>efecto directo vertical</a:t>
            </a:r>
            <a:r>
              <a:rPr lang="es-ES" b="0" i="0" dirty="0">
                <a:solidFill>
                  <a:srgbClr val="444444"/>
                </a:solidFill>
                <a:effectLst/>
                <a:latin typeface="Arial" panose="020B0604020202020204" pitchFamily="34" charset="0"/>
              </a:rPr>
              <a:t> interviene en las relaciones entre los particulares y el país, lo que significa que los particulares pueden prevalerse de una norma europea frente al país.</a:t>
            </a:r>
          </a:p>
          <a:p>
            <a:pPr algn="just"/>
            <a:r>
              <a:rPr lang="es-ES" b="0" i="0" dirty="0">
                <a:solidFill>
                  <a:srgbClr val="444444"/>
                </a:solidFill>
                <a:effectLst/>
                <a:latin typeface="Arial" panose="020B0604020202020204" pitchFamily="34" charset="0"/>
              </a:rPr>
              <a:t>El </a:t>
            </a:r>
            <a:r>
              <a:rPr lang="es-ES" b="1" i="0" dirty="0">
                <a:solidFill>
                  <a:srgbClr val="444444"/>
                </a:solidFill>
                <a:effectLst/>
                <a:latin typeface="Arial" panose="020B0604020202020204" pitchFamily="34" charset="0"/>
              </a:rPr>
              <a:t>efecto directo horizontal</a:t>
            </a:r>
            <a:r>
              <a:rPr lang="es-ES" b="0" i="0" dirty="0">
                <a:solidFill>
                  <a:srgbClr val="444444"/>
                </a:solidFill>
                <a:effectLst/>
                <a:latin typeface="Arial" panose="020B0604020202020204" pitchFamily="34" charset="0"/>
              </a:rPr>
              <a:t> interviene en las relaciones entre particulares, lo que significa que un particular puede prevalerse de una norma europea frente a otro particular.</a:t>
            </a:r>
          </a:p>
          <a:p>
            <a:pPr algn="just"/>
            <a:r>
              <a:rPr lang="es-ES" b="0" i="0" dirty="0">
                <a:solidFill>
                  <a:srgbClr val="444444"/>
                </a:solidFill>
                <a:effectLst/>
                <a:latin typeface="Arial" panose="020B0604020202020204" pitchFamily="34" charset="0"/>
              </a:rPr>
              <a:t>Según el tipo de acto en cuestión, el Tribunal de Justicia admite o el </a:t>
            </a:r>
            <a:r>
              <a:rPr lang="es-ES" b="1" i="0" dirty="0">
                <a:solidFill>
                  <a:srgbClr val="444444"/>
                </a:solidFill>
                <a:effectLst/>
                <a:latin typeface="Arial" panose="020B0604020202020204" pitchFamily="34" charset="0"/>
              </a:rPr>
              <a:t>efecto directo completo</a:t>
            </a:r>
            <a:r>
              <a:rPr lang="es-ES" b="0" i="0" dirty="0">
                <a:solidFill>
                  <a:srgbClr val="444444"/>
                </a:solidFill>
                <a:effectLst/>
                <a:latin typeface="Arial" panose="020B0604020202020204" pitchFamily="34" charset="0"/>
              </a:rPr>
              <a:t>, es decir, un efecto directo horizontal y un efecto directo vertical, o el </a:t>
            </a:r>
            <a:r>
              <a:rPr lang="es-ES" b="1" i="0" dirty="0">
                <a:solidFill>
                  <a:srgbClr val="444444"/>
                </a:solidFill>
                <a:effectLst/>
                <a:latin typeface="Arial" panose="020B0604020202020204" pitchFamily="34" charset="0"/>
              </a:rPr>
              <a:t>efecto directo parcial</a:t>
            </a:r>
            <a:r>
              <a:rPr lang="es-ES" b="0" i="0" dirty="0">
                <a:solidFill>
                  <a:srgbClr val="444444"/>
                </a:solidFill>
                <a:effectLst/>
                <a:latin typeface="Arial" panose="020B0604020202020204" pitchFamily="34" charset="0"/>
              </a:rPr>
              <a:t>, que se limita al efecto directo vertical.</a:t>
            </a:r>
          </a:p>
          <a:p>
            <a:pPr algn="just"/>
            <a:r>
              <a:rPr lang="es-ES" b="1" i="0" dirty="0">
                <a:solidFill>
                  <a:srgbClr val="444444"/>
                </a:solidFill>
                <a:effectLst/>
                <a:latin typeface="Arial" panose="020B0604020202020204" pitchFamily="34" charset="0"/>
              </a:rPr>
              <a:t>Efecto directo y Derecho primario</a:t>
            </a:r>
            <a:endParaRPr lang="es-ES" b="0" i="0" dirty="0">
              <a:solidFill>
                <a:srgbClr val="444444"/>
              </a:solidFill>
              <a:effectLst/>
              <a:latin typeface="Arial" panose="020B0604020202020204" pitchFamily="34" charset="0"/>
            </a:endParaRPr>
          </a:p>
          <a:p>
            <a:pPr algn="just"/>
            <a:r>
              <a:rPr lang="es-ES" b="0" i="0" dirty="0">
                <a:solidFill>
                  <a:srgbClr val="444444"/>
                </a:solidFill>
                <a:effectLst/>
                <a:latin typeface="Arial" panose="020B0604020202020204" pitchFamily="34" charset="0"/>
              </a:rPr>
              <a:t>Por cuanto al Derecho primario se refiere, es decir, los textos más importantes del ordenamiento jurídico europeo, en la sentencia Van </a:t>
            </a:r>
            <a:r>
              <a:rPr lang="es-ES" b="0" i="0" dirty="0" err="1">
                <a:solidFill>
                  <a:srgbClr val="444444"/>
                </a:solidFill>
                <a:effectLst/>
                <a:latin typeface="Arial" panose="020B0604020202020204" pitchFamily="34" charset="0"/>
              </a:rPr>
              <a:t>Gend</a:t>
            </a:r>
            <a:r>
              <a:rPr lang="es-ES" b="0" i="0" dirty="0">
                <a:solidFill>
                  <a:srgbClr val="444444"/>
                </a:solidFill>
                <a:effectLst/>
                <a:latin typeface="Arial" panose="020B0604020202020204" pitchFamily="34" charset="0"/>
              </a:rPr>
              <a:t> en Loos el Tribunal de Justicia sentó el principio del efecto directo. No obstante, indicó como condición que las obligaciones deben ser </a:t>
            </a:r>
            <a:r>
              <a:rPr lang="es-ES" b="1" i="0" dirty="0">
                <a:solidFill>
                  <a:srgbClr val="444444"/>
                </a:solidFill>
                <a:effectLst/>
                <a:latin typeface="Arial" panose="020B0604020202020204" pitchFamily="34" charset="0"/>
              </a:rPr>
              <a:t>precisas, claras, incondicionales y no requerir medidas complementarias</a:t>
            </a:r>
            <a:r>
              <a:rPr lang="es-ES" b="0" i="0" dirty="0">
                <a:solidFill>
                  <a:srgbClr val="444444"/>
                </a:solidFill>
                <a:effectLst/>
                <a:latin typeface="Arial" panose="020B0604020202020204" pitchFamily="34" charset="0"/>
              </a:rPr>
              <a:t>, tanto de carácter nacional como europeo.</a:t>
            </a:r>
          </a:p>
          <a:p>
            <a:pPr algn="just"/>
            <a:r>
              <a:rPr lang="es-ES" b="0" i="0" dirty="0">
                <a:solidFill>
                  <a:srgbClr val="444444"/>
                </a:solidFill>
                <a:effectLst/>
                <a:latin typeface="Arial" panose="020B0604020202020204" pitchFamily="34" charset="0"/>
              </a:rPr>
              <a:t>En la sentencia Becker (sentencia de 19 de enero de 1982), el Tribunal de Justicia rechaza el efecto directo en cuanto los países poseen un margen de maniobra relativa a la aplicación de la disposición contemplada (sentencia de 12 de diciembre de 1990, </a:t>
            </a:r>
            <a:r>
              <a:rPr lang="es-ES" b="0" i="0" dirty="0" err="1">
                <a:solidFill>
                  <a:srgbClr val="444444"/>
                </a:solidFill>
                <a:effectLst/>
                <a:latin typeface="Arial" panose="020B0604020202020204" pitchFamily="34" charset="0"/>
              </a:rPr>
              <a:t>Kaefer</a:t>
            </a:r>
            <a:r>
              <a:rPr lang="es-ES" b="0" i="0" dirty="0">
                <a:solidFill>
                  <a:srgbClr val="444444"/>
                </a:solidFill>
                <a:effectLst/>
                <a:latin typeface="Arial" panose="020B0604020202020204" pitchFamily="34" charset="0"/>
              </a:rPr>
              <a:t> y </a:t>
            </a:r>
            <a:r>
              <a:rPr lang="es-ES" b="0" i="0" dirty="0" err="1">
                <a:solidFill>
                  <a:srgbClr val="444444"/>
                </a:solidFill>
                <a:effectLst/>
                <a:latin typeface="Arial" panose="020B0604020202020204" pitchFamily="34" charset="0"/>
              </a:rPr>
              <a:t>Procacci</a:t>
            </a:r>
            <a:r>
              <a:rPr lang="es-ES" b="0" i="0" dirty="0">
                <a:solidFill>
                  <a:srgbClr val="444444"/>
                </a:solidFill>
                <a:effectLst/>
                <a:latin typeface="Arial" panose="020B0604020202020204" pitchFamily="34" charset="0"/>
              </a:rPr>
              <a:t>), por muy mínima que sea.</a:t>
            </a:r>
          </a:p>
          <a:p>
            <a:pPr algn="just"/>
            <a:r>
              <a:rPr lang="es-ES" b="1" i="0" dirty="0">
                <a:solidFill>
                  <a:srgbClr val="444444"/>
                </a:solidFill>
                <a:effectLst/>
                <a:latin typeface="Arial" panose="020B0604020202020204" pitchFamily="34" charset="0"/>
              </a:rPr>
              <a:t>Efecto directo y Derecho derivado</a:t>
            </a:r>
            <a:endParaRPr lang="es-ES" b="0" i="0" dirty="0">
              <a:solidFill>
                <a:srgbClr val="444444"/>
              </a:solidFill>
              <a:effectLst/>
              <a:latin typeface="Arial" panose="020B0604020202020204" pitchFamily="34" charset="0"/>
            </a:endParaRPr>
          </a:p>
          <a:p>
            <a:pPr algn="just"/>
            <a:r>
              <a:rPr lang="es-ES" b="0" i="0" dirty="0">
                <a:solidFill>
                  <a:srgbClr val="444444"/>
                </a:solidFill>
                <a:effectLst/>
                <a:latin typeface="Arial" panose="020B0604020202020204" pitchFamily="34" charset="0"/>
              </a:rPr>
              <a:t>El principio de efecto directo también se aplica a los actos procedentes del Derecho derivado, es decir, a los que han sido aprobados por las instituciones en base a los tratados constitutivos. No obstante, el ámbito de aplicación del efecto directo depende del tipo de acto:</a:t>
            </a:r>
          </a:p>
          <a:p>
            <a:pPr algn="just">
              <a:buFont typeface="Arial" panose="020B0604020202020204" pitchFamily="34" charset="0"/>
              <a:buChar char="•"/>
            </a:pPr>
            <a:r>
              <a:rPr lang="es-ES" b="0" i="0" dirty="0">
                <a:solidFill>
                  <a:srgbClr val="444444"/>
                </a:solidFill>
                <a:effectLst/>
                <a:latin typeface="Arial" panose="020B0604020202020204" pitchFamily="34" charset="0"/>
              </a:rPr>
              <a:t>El </a:t>
            </a:r>
            <a:r>
              <a:rPr lang="es-ES" b="0" i="0" u="none" strike="noStrike" dirty="0">
                <a:solidFill>
                  <a:srgbClr val="800080"/>
                </a:solidFill>
                <a:effectLst/>
                <a:latin typeface="Arial" panose="020B0604020202020204" pitchFamily="34" charset="0"/>
                <a:hlinkClick r:id="rId4"/>
              </a:rPr>
              <a:t>reglamento</a:t>
            </a:r>
            <a:r>
              <a:rPr lang="es-ES" b="0" i="0" dirty="0">
                <a:solidFill>
                  <a:srgbClr val="444444"/>
                </a:solidFill>
                <a:effectLst/>
                <a:latin typeface="Arial" panose="020B0604020202020204" pitchFamily="34" charset="0"/>
              </a:rPr>
              <a:t>: los reglamentos siempre tienen un efecto directo. El artículo 288 del Tratado de Funcionamiento de la UE efectivamente señala que los reglamentos son directamente aplicables en los países de la UE. El Tribunal de Justicia indica en la sentencia </a:t>
            </a:r>
            <a:r>
              <a:rPr lang="es-ES" b="0" i="0" dirty="0" err="1">
                <a:solidFill>
                  <a:srgbClr val="444444"/>
                </a:solidFill>
                <a:effectLst/>
                <a:latin typeface="Arial" panose="020B0604020202020204" pitchFamily="34" charset="0"/>
              </a:rPr>
              <a:t>Politi</a:t>
            </a:r>
            <a:r>
              <a:rPr lang="es-ES" b="0" i="0" dirty="0">
                <a:solidFill>
                  <a:srgbClr val="444444"/>
                </a:solidFill>
                <a:effectLst/>
                <a:latin typeface="Arial" panose="020B0604020202020204" pitchFamily="34" charset="0"/>
              </a:rPr>
              <a:t> del 14 de diciembre de 1971 que se trata de un efecto directo completo.</a:t>
            </a:r>
          </a:p>
          <a:p>
            <a:pPr algn="just">
              <a:buFont typeface="Arial" panose="020B0604020202020204" pitchFamily="34" charset="0"/>
              <a:buChar char="•"/>
            </a:pPr>
            <a:r>
              <a:rPr lang="es-ES" b="0" i="0" dirty="0">
                <a:solidFill>
                  <a:srgbClr val="444444"/>
                </a:solidFill>
                <a:effectLst/>
                <a:latin typeface="Arial" panose="020B0604020202020204" pitchFamily="34" charset="0"/>
              </a:rPr>
              <a:t>La </a:t>
            </a:r>
            <a:r>
              <a:rPr lang="es-ES" b="0" i="0" u="none" strike="noStrike" dirty="0">
                <a:solidFill>
                  <a:srgbClr val="800080"/>
                </a:solidFill>
                <a:effectLst/>
                <a:latin typeface="Arial" panose="020B0604020202020204" pitchFamily="34" charset="0"/>
                <a:hlinkClick r:id="rId5"/>
              </a:rPr>
              <a:t>directiva</a:t>
            </a:r>
            <a:r>
              <a:rPr lang="es-ES" b="0" i="0" dirty="0">
                <a:solidFill>
                  <a:srgbClr val="444444"/>
                </a:solidFill>
                <a:effectLst/>
                <a:latin typeface="Arial" panose="020B0604020202020204" pitchFamily="34" charset="0"/>
              </a:rPr>
              <a:t>: la directiva es un acto dirigido a los países de la UE y estos deben transponerlo a sus derechos nacionales. No obstante, el Tribunal de Justicia les reconoce en algunos casos un efecto directo al objeto de proteger los derechos de los particulares. En consecuencia, el Tribunal establece en su jurisprudencia que una directiva tendrá un efecto directo si sus disposiciones son incondicionales y suficientemente claras y precisas y cuando el país de la UE no haya transpuesto la directiva antes del plazo correspondiente (sentencia del 4 de diciembre de 1974, Van </a:t>
            </a:r>
            <a:r>
              <a:rPr lang="es-ES" b="0" i="0" dirty="0" err="1">
                <a:solidFill>
                  <a:srgbClr val="444444"/>
                </a:solidFill>
                <a:effectLst/>
                <a:latin typeface="Arial" panose="020B0604020202020204" pitchFamily="34" charset="0"/>
              </a:rPr>
              <a:t>Duyn</a:t>
            </a:r>
            <a:r>
              <a:rPr lang="es-ES" b="0" i="0" dirty="0">
                <a:solidFill>
                  <a:srgbClr val="444444"/>
                </a:solidFill>
                <a:effectLst/>
                <a:latin typeface="Arial" panose="020B0604020202020204" pitchFamily="34" charset="0"/>
              </a:rPr>
              <a:t>). Sin embargo, el efecto directo solo puede ser de carácter vertical: los países de la UE están obligados a aplicar las directivas, pero las directivas no pueden ser invocadas por un país de la UE contra un particular (sentencia del 5 de abril de 1979, Ratti).</a:t>
            </a:r>
          </a:p>
          <a:p>
            <a:pPr algn="just">
              <a:buFont typeface="Arial" panose="020B0604020202020204" pitchFamily="34" charset="0"/>
              <a:buChar char="•"/>
            </a:pPr>
            <a:r>
              <a:rPr lang="es-ES" b="0" i="0" dirty="0">
                <a:solidFill>
                  <a:srgbClr val="444444"/>
                </a:solidFill>
                <a:effectLst/>
                <a:latin typeface="Arial" panose="020B0604020202020204" pitchFamily="34" charset="0"/>
              </a:rPr>
              <a:t>La </a:t>
            </a:r>
            <a:r>
              <a:rPr lang="es-ES" b="0" i="0" u="none" strike="noStrike" dirty="0">
                <a:solidFill>
                  <a:srgbClr val="800080"/>
                </a:solidFill>
                <a:effectLst/>
                <a:latin typeface="Arial" panose="020B0604020202020204" pitchFamily="34" charset="0"/>
                <a:hlinkClick r:id="rId6"/>
              </a:rPr>
              <a:t>decisión</a:t>
            </a:r>
            <a:r>
              <a:rPr lang="es-ES" b="0" i="0" dirty="0">
                <a:solidFill>
                  <a:srgbClr val="444444"/>
                </a:solidFill>
                <a:effectLst/>
                <a:latin typeface="Arial" panose="020B0604020202020204" pitchFamily="34" charset="0"/>
              </a:rPr>
              <a:t>: las decisiones pueden tener un efecto directo si designan un país de la UE como destinatario. En tal caso, el Tribunal de Justicia reconoce un efecto directo únicamente vertical (sentencia del 10 de noviembre de 1992, Hansa </a:t>
            </a:r>
            <a:r>
              <a:rPr lang="es-ES" b="0" i="0" dirty="0" err="1">
                <a:solidFill>
                  <a:srgbClr val="444444"/>
                </a:solidFill>
                <a:effectLst/>
                <a:latin typeface="Arial" panose="020B0604020202020204" pitchFamily="34" charset="0"/>
              </a:rPr>
              <a:t>Fleisch</a:t>
            </a:r>
            <a:r>
              <a:rPr lang="es-ES" b="0" i="0" dirty="0">
                <a:solidFill>
                  <a:srgbClr val="444444"/>
                </a:solidFill>
                <a:effectLst/>
                <a:latin typeface="Arial" panose="020B0604020202020204" pitchFamily="34" charset="0"/>
              </a:rPr>
              <a:t>).</a:t>
            </a:r>
          </a:p>
          <a:p>
            <a:pPr algn="just">
              <a:buFont typeface="Arial" panose="020B0604020202020204" pitchFamily="34" charset="0"/>
              <a:buChar char="•"/>
            </a:pPr>
            <a:r>
              <a:rPr lang="es-ES" b="0" i="0" dirty="0">
                <a:solidFill>
                  <a:srgbClr val="444444"/>
                </a:solidFill>
                <a:effectLst/>
                <a:latin typeface="Arial" panose="020B0604020202020204" pitchFamily="34" charset="0"/>
              </a:rPr>
              <a:t>Los </a:t>
            </a:r>
            <a:r>
              <a:rPr lang="es-ES" b="0" i="0" u="none" strike="noStrike" dirty="0">
                <a:solidFill>
                  <a:srgbClr val="800080"/>
                </a:solidFill>
                <a:effectLst/>
                <a:latin typeface="Arial" panose="020B0604020202020204" pitchFamily="34" charset="0"/>
                <a:hlinkClick r:id="rId7"/>
              </a:rPr>
              <a:t>acuerdos internacionales</a:t>
            </a:r>
            <a:r>
              <a:rPr lang="es-ES" b="0" i="0" dirty="0">
                <a:solidFill>
                  <a:srgbClr val="444444"/>
                </a:solidFill>
                <a:effectLst/>
                <a:latin typeface="Arial" panose="020B0604020202020204" pitchFamily="34" charset="0"/>
              </a:rPr>
              <a:t>: en la sentencia Demirel del 30 de septiembre de 1987, el Tribunal de Justicia reconoce un efecto directo a determinados acuerdos en función de los mismos criterios que se desprenden de la sentencia Van </a:t>
            </a:r>
            <a:r>
              <a:rPr lang="es-ES" b="0" i="0" dirty="0" err="1">
                <a:solidFill>
                  <a:srgbClr val="444444"/>
                </a:solidFill>
                <a:effectLst/>
                <a:latin typeface="Arial" panose="020B0604020202020204" pitchFamily="34" charset="0"/>
              </a:rPr>
              <a:t>Gend</a:t>
            </a:r>
            <a:r>
              <a:rPr lang="es-ES" b="0" i="0" dirty="0">
                <a:solidFill>
                  <a:srgbClr val="444444"/>
                </a:solidFill>
                <a:effectLst/>
                <a:latin typeface="Arial" panose="020B0604020202020204" pitchFamily="34" charset="0"/>
              </a:rPr>
              <a:t> en Loos.</a:t>
            </a:r>
          </a:p>
          <a:p>
            <a:pPr algn="just">
              <a:buFont typeface="Arial" panose="020B0604020202020204" pitchFamily="34" charset="0"/>
              <a:buChar char="•"/>
            </a:pPr>
            <a:r>
              <a:rPr lang="es-ES" b="0" i="0" dirty="0">
                <a:solidFill>
                  <a:srgbClr val="444444"/>
                </a:solidFill>
                <a:effectLst/>
                <a:latin typeface="Arial" panose="020B0604020202020204" pitchFamily="34" charset="0"/>
              </a:rPr>
              <a:t>Los dictámenes y recomendaciones: los dictámenes y recomendaciones no tienen una fuerza jurídica vinculante. En consecuencia, no tienen efecto directo.</a:t>
            </a:r>
          </a:p>
          <a:p>
            <a:endParaRPr lang="es-ES" dirty="0"/>
          </a:p>
          <a:p>
            <a:r>
              <a:rPr lang="es-ES" dirty="0"/>
              <a:t>https://eur-lex.europa.eu/legal-content/ES/TXT/?uri=LEGISSUM%3Al14547#:~:text=El%20principio%20de%20efecto%20directo,afecta%20a%20determinados%20actos%20europeos.&amp;text=No%20obstante%2C%20el%20TJUE%20ha,jur%C3%ADdico%20europeo%20sea%20directamente%20aplicable.</a:t>
            </a:r>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36</a:t>
            </a:fld>
            <a:endParaRPr lang="es-ES"/>
          </a:p>
        </p:txBody>
      </p:sp>
    </p:spTree>
    <p:extLst>
      <p:ext uri="{BB962C8B-B14F-4D97-AF65-F5344CB8AC3E}">
        <p14:creationId xmlns:p14="http://schemas.microsoft.com/office/powerpoint/2010/main" val="1551625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falta de especificación sería imputable a la aseguradora, no al asegurado ni a sus herederos…”</a:t>
            </a:r>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40</a:t>
            </a:fld>
            <a:endParaRPr lang="es-ES"/>
          </a:p>
        </p:txBody>
      </p:sp>
    </p:spTree>
    <p:extLst>
      <p:ext uri="{BB962C8B-B14F-4D97-AF65-F5344CB8AC3E}">
        <p14:creationId xmlns:p14="http://schemas.microsoft.com/office/powerpoint/2010/main" val="425058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*También SAP NA 398/2022, de 07-06-2022, S. 3ª</a:t>
            </a:r>
          </a:p>
        </p:txBody>
      </p:sp>
      <p:sp>
        <p:nvSpPr>
          <p:cNvPr id="4" name="Marcador de número de diapositiva 3"/>
          <p:cNvSpPr>
            <a:spLocks noGrp="1"/>
          </p:cNvSpPr>
          <p:nvPr>
            <p:ph type="sldNum" sz="quarter" idx="5"/>
          </p:nvPr>
        </p:nvSpPr>
        <p:spPr/>
        <p:txBody>
          <a:bodyPr/>
          <a:lstStyle/>
          <a:p>
            <a:fld id="{CFA32D5E-085C-4D5E-BEB4-779FA52C033A}" type="slidenum">
              <a:rPr lang="es-ES" smtClean="0"/>
              <a:pPr/>
              <a:t>46</a:t>
            </a:fld>
            <a:endParaRPr lang="es-ES"/>
          </a:p>
        </p:txBody>
      </p:sp>
    </p:spTree>
    <p:extLst>
      <p:ext uri="{BB962C8B-B14F-4D97-AF65-F5344CB8AC3E}">
        <p14:creationId xmlns:p14="http://schemas.microsoft.com/office/powerpoint/2010/main" val="3821300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4933160-AAE9-43EB-BB7A-C44CEAB02B95}"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A662296D-C9A2-492E-B33B-2F2EC3B36A48}" type="datetimeFigureOut">
              <a:rPr lang="es-ES" smtClean="0"/>
              <a:pPr/>
              <a:t>16/02/2025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74933160-AAE9-43EB-BB7A-C44CEAB02B95}"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662296D-C9A2-492E-B33B-2F2EC3B36A48}" type="datetimeFigureOut">
              <a:rPr lang="es-ES" smtClean="0"/>
              <a:pPr/>
              <a:t>16/02/2025</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4933160-AAE9-43EB-BB7A-C44CEAB02B95}"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A9TLeyiYGcI&amp;list=PL161492695105F288&amp;index=23" TargetMode="External"/><Relationship Id="rId2" Type="http://schemas.openxmlformats.org/officeDocument/2006/relationships/hyperlink" Target="https://www.youtube.com/watch?v=mYCUaf7XerA&amp;list=PL161492695105F288&amp;index=3" TargetMode="External"/><Relationship Id="rId1" Type="http://schemas.openxmlformats.org/officeDocument/2006/relationships/slideLayout" Target="../slideLayouts/slideLayout2.xml"/><Relationship Id="rId4" Type="http://schemas.openxmlformats.org/officeDocument/2006/relationships/hyperlink" Target="https://www.youtube.com/watch?v=lOWn9hyOTmc&amp;list=PL161492695105F288&amp;index=14"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wHhrOcHrIzI" TargetMode="External"/><Relationship Id="rId2" Type="http://schemas.openxmlformats.org/officeDocument/2006/relationships/hyperlink" Target="https://www.youtube.com/watch?v=a0efyR3AnAc&amp;list=PL161492695105F288&amp;index=25" TargetMode="External"/><Relationship Id="rId1" Type="http://schemas.openxmlformats.org/officeDocument/2006/relationships/slideLayout" Target="../slideLayouts/slideLayout2.xml"/><Relationship Id="rId5" Type="http://schemas.openxmlformats.org/officeDocument/2006/relationships/hyperlink" Target="https://www.youtube.com/watch?v=jpw7gjEy0sY&amp;index=7&amp;list=PL161492695105F288" TargetMode="External"/><Relationship Id="rId4" Type="http://schemas.openxmlformats.org/officeDocument/2006/relationships/hyperlink" Target="https://www.youtube.com/watch?v=kI1oK0j_Mg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EGZQuPzYxgc&amp;list=PL161492695105F288&amp;index=6" TargetMode="External"/><Relationship Id="rId2" Type="http://schemas.openxmlformats.org/officeDocument/2006/relationships/hyperlink" Target="https://www.youtube.com/watch?v=xE0LGWcd7JU&amp;list=PL161492695105F288&amp;index=10&amp;t=0s" TargetMode="External"/><Relationship Id="rId1" Type="http://schemas.openxmlformats.org/officeDocument/2006/relationships/slideLayout" Target="../slideLayouts/slideLayout2.xml"/><Relationship Id="rId4" Type="http://schemas.openxmlformats.org/officeDocument/2006/relationships/hyperlink" Target="https://www.youtube.com/watch?v=HDY42-bPCt4"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714348" y="1357298"/>
            <a:ext cx="7743852" cy="1871238"/>
          </a:xfrm>
        </p:spPr>
        <p:txBody>
          <a:bodyPr>
            <a:normAutofit fontScale="90000"/>
          </a:bodyPr>
          <a:lstStyle/>
          <a:p>
            <a:pPr algn="ctr"/>
            <a:br>
              <a:rPr lang="es-ES" dirty="0"/>
            </a:br>
            <a:r>
              <a:rPr lang="es-ES" sz="3600" dirty="0"/>
              <a:t>COBERTURAS, REQUISITOS, LÍMITES Y LESIVIDAD EN EL SEGURO DE DEFENSA JURÍDICA. CÓMO RECLAMAR DE FORMA EFECTIVA LOS HONORARIOS. NUEVO ESCENARIO A RAÍZ DE LA STS 101/2021 Y OTRAS SSAAPP</a:t>
            </a:r>
          </a:p>
        </p:txBody>
      </p:sp>
      <p:sp>
        <p:nvSpPr>
          <p:cNvPr id="8" name="7 Subtítulo"/>
          <p:cNvSpPr>
            <a:spLocks noGrp="1"/>
          </p:cNvSpPr>
          <p:nvPr>
            <p:ph type="subTitle" idx="1"/>
          </p:nvPr>
        </p:nvSpPr>
        <p:spPr/>
        <p:txBody>
          <a:bodyPr>
            <a:normAutofit fontScale="77500" lnSpcReduction="20000"/>
          </a:bodyPr>
          <a:lstStyle/>
          <a:p>
            <a:endParaRPr lang="es-ES" sz="2800" dirty="0"/>
          </a:p>
          <a:p>
            <a:r>
              <a:rPr lang="es-ES" sz="2800" dirty="0"/>
              <a:t>Alberto J. Salas Martínez</a:t>
            </a:r>
          </a:p>
          <a:p>
            <a:endParaRPr lang="es-ES" sz="2800" dirty="0"/>
          </a:p>
          <a:p>
            <a:r>
              <a:rPr lang="es-ES" sz="2800" dirty="0"/>
              <a:t>Abogado – Director de TRAFICALIA Abogados </a:t>
            </a:r>
          </a:p>
          <a:p>
            <a:r>
              <a:rPr lang="es-ES" sz="2800" dirty="0"/>
              <a:t>Presidente de ADEVI</a:t>
            </a:r>
          </a:p>
        </p:txBody>
      </p:sp>
      <p:pic>
        <p:nvPicPr>
          <p:cNvPr id="3" name="Imagen 2" descr="Un dibujo con letras&#10;&#10;Descripción generada automáticamente con confianza media">
            <a:extLst>
              <a:ext uri="{FF2B5EF4-FFF2-40B4-BE49-F238E27FC236}">
                <a16:creationId xmlns:a16="http://schemas.microsoft.com/office/drawing/2014/main" id="{66055141-909A-5704-E310-978DE813F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5877272"/>
            <a:ext cx="1224136" cy="7572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 </a:t>
            </a:r>
          </a:p>
        </p:txBody>
      </p:sp>
      <p:sp>
        <p:nvSpPr>
          <p:cNvPr id="3" name="2 Marcador de contenido"/>
          <p:cNvSpPr>
            <a:spLocks noGrp="1"/>
          </p:cNvSpPr>
          <p:nvPr>
            <p:ph idx="1"/>
          </p:nvPr>
        </p:nvSpPr>
        <p:spPr/>
        <p:txBody>
          <a:bodyPr/>
          <a:lstStyle/>
          <a:p>
            <a:pPr algn="just">
              <a:buNone/>
            </a:pPr>
            <a:r>
              <a:rPr lang="es-ES" sz="5000" dirty="0"/>
              <a:t>“Con Línea Directa, si tienes moto, tienes el mejor seguro para ella.” </a:t>
            </a:r>
          </a:p>
          <a:p>
            <a:pPr algn="ctr">
              <a:buNone/>
            </a:pPr>
            <a:r>
              <a:rPr lang="es-ES" sz="9600" dirty="0"/>
              <a:t>?</a:t>
            </a:r>
            <a:r>
              <a:rPr lang="es-ES" sz="5000" dirty="0"/>
              <a:t> </a:t>
            </a:r>
          </a:p>
          <a:p>
            <a:endParaRPr lang="es-ES" dirty="0"/>
          </a:p>
        </p:txBody>
      </p:sp>
      <p:pic>
        <p:nvPicPr>
          <p:cNvPr id="4" name="audios juicios">
            <a:hlinkClick r:id="" action="ppaction://media"/>
            <a:extLst>
              <a:ext uri="{FF2B5EF4-FFF2-40B4-BE49-F238E27FC236}">
                <a16:creationId xmlns:a16="http://schemas.microsoft.com/office/drawing/2014/main" id="{BDA9722D-E6AB-43EE-96DE-A9383E104D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44208" y="4221088"/>
            <a:ext cx="609600" cy="609600"/>
          </a:xfrm>
          <a:prstGeom prst="rect">
            <a:avLst/>
          </a:prstGeom>
        </p:spPr>
      </p:pic>
    </p:spTree>
    <p:extLst>
      <p:ext uri="{BB962C8B-B14F-4D97-AF65-F5344CB8AC3E}">
        <p14:creationId xmlns:p14="http://schemas.microsoft.com/office/powerpoint/2010/main" val="79536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fontScale="90000"/>
          </a:bodyPr>
          <a:lstStyle/>
          <a:p>
            <a:pPr algn="ctr"/>
            <a:r>
              <a:rPr lang="es-ES" dirty="0"/>
              <a:t> </a:t>
            </a:r>
            <a:r>
              <a:rPr lang="es-ES" sz="3600" b="1" dirty="0"/>
              <a:t>Ejemplo de póliza que no cumple el art. 3 LCS</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907704" y="1340767"/>
            <a:ext cx="4824535" cy="4983833"/>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posición de imagen" descr="salasdoc0046.pdf - Adobe Acrobat Reader DC"/>
          <p:cNvPicPr>
            <a:picLocks noGrp="1" noChangeAspect="1"/>
          </p:cNvPicPr>
          <p:nvPr>
            <p:ph type="pic" idx="1"/>
          </p:nvPr>
        </p:nvPicPr>
        <p:blipFill>
          <a:blip r:embed="rId2" cstate="print"/>
          <a:srcRect/>
          <a:stretch>
            <a:fillRect/>
          </a:stretch>
        </p:blipFill>
        <p:spPr>
          <a:xfrm rot="16200000">
            <a:off x="6009623" y="-8887"/>
            <a:ext cx="953802" cy="4114800"/>
          </a:xfrm>
          <a:prstGeom prst="rect">
            <a:avLst/>
          </a:prstGeom>
          <a:ln>
            <a:noFill/>
          </a:ln>
          <a:effectLst>
            <a:outerShdw blurRad="292100" dist="139700" dir="2700000" algn="tl" rotWithShape="0">
              <a:srgbClr val="333333">
                <a:alpha val="65000"/>
              </a:srgbClr>
            </a:outerShdw>
          </a:effectLst>
        </p:spPr>
      </p:pic>
      <p:pic>
        <p:nvPicPr>
          <p:cNvPr id="6" name="4 Marcador de posición de imagen" descr="salasdoc0046.pdf - Adobe Acrobat Reader DC"/>
          <p:cNvPicPr>
            <a:picLocks noChangeAspect="1"/>
          </p:cNvPicPr>
          <p:nvPr/>
        </p:nvPicPr>
        <p:blipFill>
          <a:blip r:embed="rId3" cstate="print"/>
          <a:srcRect/>
          <a:stretch>
            <a:fillRect/>
          </a:stretch>
        </p:blipFill>
        <p:spPr>
          <a:xfrm rot="16200000">
            <a:off x="5098231" y="2974207"/>
            <a:ext cx="3255416" cy="2879118"/>
          </a:xfrm>
          <a:prstGeom prst="rect">
            <a:avLst/>
          </a:prstGeom>
          <a:ln>
            <a:noFill/>
          </a:ln>
          <a:effectLst>
            <a:outerShdw blurRad="292100" dist="139700" dir="2700000" algn="tl" rotWithShape="0">
              <a:srgbClr val="333333">
                <a:alpha val="65000"/>
              </a:srgbClr>
            </a:outerShdw>
          </a:effectLst>
        </p:spPr>
      </p:pic>
      <p:pic>
        <p:nvPicPr>
          <p:cNvPr id="9" name="4 Marcador de posición de imagen" descr="ALLIANZ MOTO - Buscar con Google"/>
          <p:cNvPicPr>
            <a:picLocks noChangeAspect="1"/>
          </p:cNvPicPr>
          <p:nvPr/>
        </p:nvPicPr>
        <p:blipFill>
          <a:blip r:embed="rId4" cstate="print"/>
          <a:srcRect/>
          <a:stretch>
            <a:fillRect/>
          </a:stretch>
        </p:blipFill>
        <p:spPr>
          <a:xfrm>
            <a:off x="1500166" y="714356"/>
            <a:ext cx="2267267" cy="2152951"/>
          </a:xfrm>
          <a:prstGeom prst="rect">
            <a:avLst/>
          </a:prstGeom>
        </p:spPr>
      </p:pic>
      <p:pic>
        <p:nvPicPr>
          <p:cNvPr id="7" name="4 Marcador de posición de imagen" descr="salasdoc0046.pdf - Adobe Acrobat Reader DC"/>
          <p:cNvPicPr>
            <a:picLocks noChangeAspect="1"/>
          </p:cNvPicPr>
          <p:nvPr/>
        </p:nvPicPr>
        <p:blipFill>
          <a:blip r:embed="rId5" cstate="print"/>
          <a:srcRect/>
          <a:stretch>
            <a:fillRect/>
          </a:stretch>
        </p:blipFill>
        <p:spPr>
          <a:xfrm rot="16200000">
            <a:off x="2323824" y="2956236"/>
            <a:ext cx="1009791" cy="2915057"/>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2786050" y="4429132"/>
            <a:ext cx="500066"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348648"/>
          </a:xfrm>
        </p:spPr>
        <p:txBody>
          <a:bodyPr>
            <a:normAutofit fontScale="90000"/>
          </a:bodyPr>
          <a:lstStyle/>
          <a:p>
            <a:pPr algn="ctr"/>
            <a:r>
              <a:rPr lang="es-ES" dirty="0"/>
              <a:t> </a:t>
            </a:r>
            <a:r>
              <a:rPr lang="es-ES" sz="3100" b="1" dirty="0"/>
              <a:t>Ejemplo de póliza de 200 euros (</a:t>
            </a:r>
            <a:r>
              <a:rPr lang="es-ES" sz="3100" b="1" dirty="0" err="1"/>
              <a:t>lesividad</a:t>
            </a:r>
            <a:r>
              <a:rPr lang="es-ES" sz="3100" b="1" dirty="0"/>
              <a:t> y art. 3 LCS)</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1763688" y="1052736"/>
            <a:ext cx="5760640" cy="5559897"/>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88640"/>
            <a:ext cx="8229600" cy="576064"/>
          </a:xfrm>
        </p:spPr>
        <p:txBody>
          <a:bodyPr>
            <a:normAutofit/>
          </a:bodyPr>
          <a:lstStyle/>
          <a:p>
            <a:pPr algn="ctr"/>
            <a:r>
              <a:rPr lang="es-ES" sz="2800" b="1" dirty="0"/>
              <a:t>Ejemplo de póliza de 200 euros (</a:t>
            </a:r>
            <a:r>
              <a:rPr lang="es-ES" sz="2800" b="1" dirty="0" err="1"/>
              <a:t>lesividad</a:t>
            </a:r>
            <a:r>
              <a:rPr lang="es-ES" sz="2800" b="1" dirty="0"/>
              <a:t> y art. 3 LCS)</a:t>
            </a:r>
            <a:endParaRPr lang="es-ES" sz="2800"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123728" y="980729"/>
            <a:ext cx="4464496" cy="534387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92664"/>
          </a:xfrm>
        </p:spPr>
        <p:txBody>
          <a:bodyPr>
            <a:normAutofit fontScale="90000"/>
          </a:bodyPr>
          <a:lstStyle/>
          <a:p>
            <a:pPr algn="ctr"/>
            <a:r>
              <a:rPr lang="es-ES" sz="2800" b="1" dirty="0"/>
              <a:t>Ejemplo de conflicto de intereses</a:t>
            </a:r>
            <a:br>
              <a:rPr lang="es-ES" sz="2800" b="1" dirty="0"/>
            </a:br>
            <a:r>
              <a:rPr lang="es-ES" sz="2800" b="1" dirty="0"/>
              <a:t>MAPFRE vs. MAPFRE</a:t>
            </a:r>
          </a:p>
        </p:txBody>
      </p:sp>
      <p:pic>
        <p:nvPicPr>
          <p:cNvPr id="4" name="Picture 2"/>
          <p:cNvPicPr>
            <a:picLocks noGrp="1" noChangeAspect="1" noChangeArrowheads="1"/>
          </p:cNvPicPr>
          <p:nvPr>
            <p:ph idx="1"/>
          </p:nvPr>
        </p:nvPicPr>
        <p:blipFill>
          <a:blip r:embed="rId2" cstate="print"/>
          <a:srcRect/>
          <a:stretch>
            <a:fillRect/>
          </a:stretch>
        </p:blipFill>
        <p:spPr bwMode="auto">
          <a:xfrm>
            <a:off x="1979712" y="1196752"/>
            <a:ext cx="5184576" cy="5328591"/>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Autofit/>
          </a:bodyPr>
          <a:lstStyle/>
          <a:p>
            <a:pPr algn="ctr"/>
            <a:r>
              <a:rPr lang="es-ES" sz="4000" b="1" dirty="0"/>
              <a:t>¿Acuerdos?</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2051720" y="1412777"/>
            <a:ext cx="4752528" cy="4911824"/>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39F6D-E473-4DBB-A382-F24FB5B9A263}"/>
              </a:ext>
            </a:extLst>
          </p:cNvPr>
          <p:cNvSpPr>
            <a:spLocks noGrp="1"/>
          </p:cNvSpPr>
          <p:nvPr>
            <p:ph type="title"/>
          </p:nvPr>
        </p:nvSpPr>
        <p:spPr>
          <a:xfrm>
            <a:off x="457200" y="704088"/>
            <a:ext cx="8229600" cy="708688"/>
          </a:xfrm>
        </p:spPr>
        <p:txBody>
          <a:bodyPr>
            <a:normAutofit fontScale="90000"/>
          </a:bodyPr>
          <a:lstStyle/>
          <a:p>
            <a:pPr algn="ctr"/>
            <a:r>
              <a:rPr lang="es-ES" sz="3600" dirty="0"/>
              <a:t>Ejemplo de acuerdo con cláusula lesiva </a:t>
            </a:r>
            <a:br>
              <a:rPr lang="es-ES" sz="3600" dirty="0"/>
            </a:br>
            <a:r>
              <a:rPr lang="es-ES" sz="3600" dirty="0"/>
              <a:t>LA NUEZ (Grupo LDA) ¿250 €?</a:t>
            </a:r>
          </a:p>
        </p:txBody>
      </p:sp>
      <p:sp>
        <p:nvSpPr>
          <p:cNvPr id="6" name="Marcador de contenido 5">
            <a:extLst>
              <a:ext uri="{FF2B5EF4-FFF2-40B4-BE49-F238E27FC236}">
                <a16:creationId xmlns:a16="http://schemas.microsoft.com/office/drawing/2014/main" id="{0434C3C2-30D7-488E-9D39-ADD54F89CF7D}"/>
              </a:ext>
            </a:extLst>
          </p:cNvPr>
          <p:cNvSpPr>
            <a:spLocks noGrp="1"/>
          </p:cNvSpPr>
          <p:nvPr>
            <p:ph idx="1"/>
          </p:nvPr>
        </p:nvSpPr>
        <p:spPr>
          <a:xfrm>
            <a:off x="457200" y="1676792"/>
            <a:ext cx="8395400" cy="5064576"/>
          </a:xfrm>
        </p:spPr>
        <p:txBody>
          <a:bodyPr/>
          <a:lstStyle/>
          <a:p>
            <a:pPr marL="0" indent="0">
              <a:buNone/>
            </a:pPr>
            <a:endParaRPr lang="es-ES" dirty="0"/>
          </a:p>
        </p:txBody>
      </p:sp>
      <p:pic>
        <p:nvPicPr>
          <p:cNvPr id="7" name="Imagen 6">
            <a:extLst>
              <a:ext uri="{FF2B5EF4-FFF2-40B4-BE49-F238E27FC236}">
                <a16:creationId xmlns:a16="http://schemas.microsoft.com/office/drawing/2014/main" id="{65C2A6E0-922E-4578-8230-F9155EBAE3D2}"/>
              </a:ext>
            </a:extLst>
          </p:cNvPr>
          <p:cNvPicPr>
            <a:picLocks noChangeAspect="1"/>
          </p:cNvPicPr>
          <p:nvPr/>
        </p:nvPicPr>
        <p:blipFill>
          <a:blip r:embed="rId2"/>
          <a:stretch>
            <a:fillRect/>
          </a:stretch>
        </p:blipFill>
        <p:spPr>
          <a:xfrm>
            <a:off x="457200" y="1412776"/>
            <a:ext cx="7117352" cy="5328592"/>
          </a:xfrm>
          <a:prstGeom prst="rect">
            <a:avLst/>
          </a:prstGeom>
        </p:spPr>
      </p:pic>
    </p:spTree>
    <p:extLst>
      <p:ext uri="{BB962C8B-B14F-4D97-AF65-F5344CB8AC3E}">
        <p14:creationId xmlns:p14="http://schemas.microsoft.com/office/powerpoint/2010/main" val="847939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39F6D-E473-4DBB-A382-F24FB5B9A263}"/>
              </a:ext>
            </a:extLst>
          </p:cNvPr>
          <p:cNvSpPr>
            <a:spLocks noGrp="1"/>
          </p:cNvSpPr>
          <p:nvPr>
            <p:ph type="title"/>
          </p:nvPr>
        </p:nvSpPr>
        <p:spPr/>
        <p:txBody>
          <a:bodyPr>
            <a:normAutofit/>
          </a:bodyPr>
          <a:lstStyle/>
          <a:p>
            <a:pPr algn="ctr"/>
            <a:r>
              <a:rPr lang="es-ES" sz="3600" dirty="0"/>
              <a:t>Ejemplo de acuerdo con cláusula lesiva </a:t>
            </a:r>
            <a:br>
              <a:rPr lang="es-ES" sz="3600" dirty="0"/>
            </a:br>
            <a:r>
              <a:rPr lang="es-ES" sz="3600" dirty="0"/>
              <a:t>LA NUEZ (Grupo LDA) ¿250 €?</a:t>
            </a:r>
          </a:p>
        </p:txBody>
      </p:sp>
      <p:pic>
        <p:nvPicPr>
          <p:cNvPr id="4" name="Marcador de contenido 3">
            <a:extLst>
              <a:ext uri="{FF2B5EF4-FFF2-40B4-BE49-F238E27FC236}">
                <a16:creationId xmlns:a16="http://schemas.microsoft.com/office/drawing/2014/main" id="{5C453F2A-EDEE-4C4F-82B2-9BBA301E8DDA}"/>
              </a:ext>
            </a:extLst>
          </p:cNvPr>
          <p:cNvPicPr>
            <a:picLocks noGrp="1" noChangeAspect="1"/>
          </p:cNvPicPr>
          <p:nvPr>
            <p:ph idx="1"/>
          </p:nvPr>
        </p:nvPicPr>
        <p:blipFill>
          <a:blip r:embed="rId2"/>
          <a:stretch>
            <a:fillRect/>
          </a:stretch>
        </p:blipFill>
        <p:spPr>
          <a:xfrm>
            <a:off x="457200" y="2101308"/>
            <a:ext cx="8229600" cy="4057147"/>
          </a:xfrm>
          <a:prstGeom prst="rect">
            <a:avLst/>
          </a:prstGeom>
        </p:spPr>
      </p:pic>
    </p:spTree>
    <p:extLst>
      <p:ext uri="{BB962C8B-B14F-4D97-AF65-F5344CB8AC3E}">
        <p14:creationId xmlns:p14="http://schemas.microsoft.com/office/powerpoint/2010/main" val="13699741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839F6D-E473-4DBB-A382-F24FB5B9A263}"/>
              </a:ext>
            </a:extLst>
          </p:cNvPr>
          <p:cNvSpPr>
            <a:spLocks noGrp="1"/>
          </p:cNvSpPr>
          <p:nvPr>
            <p:ph type="title"/>
          </p:nvPr>
        </p:nvSpPr>
        <p:spPr/>
        <p:txBody>
          <a:bodyPr>
            <a:normAutofit/>
          </a:bodyPr>
          <a:lstStyle/>
          <a:p>
            <a:pPr algn="ctr"/>
            <a:r>
              <a:rPr lang="es-ES" sz="3600" dirty="0"/>
              <a:t>Ejemplo de acuerdo con cláusula lesiva </a:t>
            </a:r>
            <a:br>
              <a:rPr lang="es-ES" sz="3600" dirty="0"/>
            </a:br>
            <a:r>
              <a:rPr lang="es-ES" sz="3600" dirty="0"/>
              <a:t>LA NUEZ (Grupo LDA) ¿250 €?</a:t>
            </a:r>
          </a:p>
        </p:txBody>
      </p:sp>
      <p:pic>
        <p:nvPicPr>
          <p:cNvPr id="6" name="Marcador de contenido 5">
            <a:extLst>
              <a:ext uri="{FF2B5EF4-FFF2-40B4-BE49-F238E27FC236}">
                <a16:creationId xmlns:a16="http://schemas.microsoft.com/office/drawing/2014/main" id="{8F734F04-1ECE-4142-A88D-F0FF2A4DFD09}"/>
              </a:ext>
            </a:extLst>
          </p:cNvPr>
          <p:cNvPicPr>
            <a:picLocks noGrp="1" noChangeAspect="1"/>
          </p:cNvPicPr>
          <p:nvPr>
            <p:ph idx="1"/>
          </p:nvPr>
        </p:nvPicPr>
        <p:blipFill>
          <a:blip r:embed="rId2"/>
          <a:stretch>
            <a:fillRect/>
          </a:stretch>
        </p:blipFill>
        <p:spPr>
          <a:xfrm>
            <a:off x="457200" y="2062125"/>
            <a:ext cx="8229600" cy="4135513"/>
          </a:xfrm>
          <a:prstGeom prst="rect">
            <a:avLst/>
          </a:prstGeom>
        </p:spPr>
      </p:pic>
    </p:spTree>
    <p:extLst>
      <p:ext uri="{BB962C8B-B14F-4D97-AF65-F5344CB8AC3E}">
        <p14:creationId xmlns:p14="http://schemas.microsoft.com/office/powerpoint/2010/main" val="36307978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sz="4000" b="1" dirty="0"/>
              <a:t>CONFLICTOS DE INTERÉS.</a:t>
            </a:r>
            <a:br>
              <a:rPr lang="es-ES" sz="4000" b="1" dirty="0"/>
            </a:br>
            <a:r>
              <a:rPr lang="es-ES" sz="4000" b="1" dirty="0"/>
              <a:t>PRÁCTICAS DE LAS ASEGURADORAS.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2676561" y="1935163"/>
            <a:ext cx="3790877" cy="438943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linea directa"/>
          <p:cNvPicPr>
            <a:picLocks noChangeAspect="1" noChangeArrowheads="1"/>
          </p:cNvPicPr>
          <p:nvPr/>
        </p:nvPicPr>
        <p:blipFill>
          <a:blip r:embed="rId2" cstate="print"/>
          <a:srcRect/>
          <a:stretch>
            <a:fillRect/>
          </a:stretch>
        </p:blipFill>
        <p:spPr bwMode="auto">
          <a:xfrm>
            <a:off x="571472" y="714356"/>
            <a:ext cx="4324350" cy="1209676"/>
          </a:xfrm>
          <a:prstGeom prst="rect">
            <a:avLst/>
          </a:prstGeom>
          <a:noFill/>
          <a:effectLst>
            <a:outerShdw blurRad="50800" dist="38100" dir="2700000" algn="tl" rotWithShape="0">
              <a:prstClr val="black">
                <a:alpha val="40000"/>
              </a:prstClr>
            </a:outerShdw>
          </a:effectLst>
        </p:spPr>
      </p:pic>
      <p:pic>
        <p:nvPicPr>
          <p:cNvPr id="6" name="4 Marcador de posición de imagen" descr="salasdoc0044.pdf - Adobe Acrobat Reader DC"/>
          <p:cNvPicPr>
            <a:picLocks noGrp="1" noChangeAspect="1"/>
          </p:cNvPicPr>
          <p:nvPr>
            <p:ph type="pic" idx="1"/>
          </p:nvPr>
        </p:nvPicPr>
        <p:blipFill>
          <a:blip r:embed="rId3" cstate="print">
            <a:lum bright="-30000"/>
          </a:blip>
          <a:srcRect/>
          <a:stretch>
            <a:fillRect/>
          </a:stretch>
        </p:blipFill>
        <p:spPr>
          <a:xfrm>
            <a:off x="4786314" y="2285992"/>
            <a:ext cx="3863910" cy="1357322"/>
          </a:xfrm>
          <a:prstGeom prst="rect">
            <a:avLst/>
          </a:prstGeom>
          <a:ln>
            <a:noFill/>
          </a:ln>
          <a:effectLst>
            <a:outerShdw blurRad="292100" dist="139700" dir="2700000" algn="tl" rotWithShape="0">
              <a:srgbClr val="333333">
                <a:alpha val="65000"/>
              </a:srgbClr>
            </a:outerShdw>
          </a:effectLst>
        </p:spPr>
      </p:pic>
      <p:pic>
        <p:nvPicPr>
          <p:cNvPr id="7" name="4 Marcador de posición de imagen" descr="salasdoc0044.pdf - Adobe Acrobat Reader DC"/>
          <p:cNvPicPr>
            <a:picLocks noChangeAspect="1"/>
          </p:cNvPicPr>
          <p:nvPr/>
        </p:nvPicPr>
        <p:blipFill>
          <a:blip r:embed="rId4" cstate="print">
            <a:lum bright="-30000"/>
          </a:blip>
          <a:srcRect/>
          <a:stretch>
            <a:fillRect/>
          </a:stretch>
        </p:blipFill>
        <p:spPr>
          <a:xfrm>
            <a:off x="5357818" y="4429132"/>
            <a:ext cx="2514951" cy="914528"/>
          </a:xfrm>
          <a:prstGeom prst="rect">
            <a:avLst/>
          </a:prstGeom>
          <a:ln>
            <a:noFill/>
          </a:ln>
          <a:effectLst>
            <a:outerShdw blurRad="292100" dist="139700" dir="2700000" algn="tl" rotWithShape="0">
              <a:srgbClr val="333333">
                <a:alpha val="65000"/>
              </a:srgbClr>
            </a:outerShdw>
          </a:effectLst>
        </p:spPr>
      </p:pic>
      <p:pic>
        <p:nvPicPr>
          <p:cNvPr id="5" name="4 Marcador de posición de imagen" descr="salasdoc0044.pdf - Adobe Acrobat Reader DC"/>
          <p:cNvPicPr>
            <a:picLocks noChangeAspect="1"/>
          </p:cNvPicPr>
          <p:nvPr/>
        </p:nvPicPr>
        <p:blipFill>
          <a:blip r:embed="rId5" cstate="print">
            <a:lum bright="-30000"/>
          </a:blip>
          <a:srcRect/>
          <a:stretch>
            <a:fillRect/>
          </a:stretch>
        </p:blipFill>
        <p:spPr>
          <a:xfrm>
            <a:off x="1000100" y="3500438"/>
            <a:ext cx="3505690" cy="990738"/>
          </a:xfrm>
          <a:prstGeom prst="rect">
            <a:avLst/>
          </a:prstGeom>
          <a:ln>
            <a:noFill/>
          </a:ln>
          <a:effectLst>
            <a:outerShdw blurRad="292100" dist="139700" dir="2700000" algn="tl" rotWithShape="0">
              <a:srgbClr val="333333">
                <a:alpha val="65000"/>
              </a:srgbClr>
            </a:outerShdw>
          </a:effectLst>
        </p:spPr>
      </p:pic>
      <p:sp>
        <p:nvSpPr>
          <p:cNvPr id="8" name="7 Rectángulo"/>
          <p:cNvSpPr/>
          <p:nvPr/>
        </p:nvSpPr>
        <p:spPr>
          <a:xfrm>
            <a:off x="2571736" y="4143380"/>
            <a:ext cx="571504"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  </a:t>
            </a:r>
            <a:br>
              <a:rPr lang="es-ES" dirty="0"/>
            </a:br>
            <a:endParaRPr lang="es-ES" dirty="0"/>
          </a:p>
        </p:txBody>
      </p:sp>
      <p:sp>
        <p:nvSpPr>
          <p:cNvPr id="3" name="2 Marcador de contenido"/>
          <p:cNvSpPr>
            <a:spLocks noGrp="1"/>
          </p:cNvSpPr>
          <p:nvPr>
            <p:ph idx="1"/>
          </p:nvPr>
        </p:nvSpPr>
        <p:spPr>
          <a:xfrm>
            <a:off x="457200" y="1340768"/>
            <a:ext cx="8229600" cy="4983832"/>
          </a:xfrm>
        </p:spPr>
        <p:txBody>
          <a:bodyPr>
            <a:normAutofit fontScale="77500" lnSpcReduction="20000"/>
          </a:bodyPr>
          <a:lstStyle/>
          <a:p>
            <a:endParaRPr lang="es-ES" dirty="0"/>
          </a:p>
          <a:p>
            <a:pPr algn="ctr">
              <a:buNone/>
            </a:pPr>
            <a:r>
              <a:rPr lang="es-ES" sz="8800" b="1" dirty="0"/>
              <a:t>MI CONCLUSIÓN: </a:t>
            </a:r>
          </a:p>
          <a:p>
            <a:pPr algn="ctr">
              <a:buNone/>
            </a:pPr>
            <a:endParaRPr lang="es-ES" sz="6500" b="1" dirty="0"/>
          </a:p>
          <a:p>
            <a:pPr algn="ctr">
              <a:buNone/>
            </a:pPr>
            <a:r>
              <a:rPr lang="es-ES" sz="7000" b="1" dirty="0"/>
              <a:t>“DEMANDA, DEMANDA Y … DEMANDA”</a:t>
            </a:r>
          </a:p>
          <a:p>
            <a:pPr algn="ctr">
              <a:buNone/>
            </a:pPr>
            <a:endParaRPr lang="es-ES" sz="8800" b="1" dirty="0"/>
          </a:p>
          <a:p>
            <a:pPr algn="ctr">
              <a:buNone/>
            </a:pPr>
            <a:endParaRPr lang="es-ES" sz="2400" b="1" dirty="0"/>
          </a:p>
          <a:p>
            <a:pPr algn="ctr">
              <a:buNone/>
            </a:pPr>
            <a:endParaRPr lang="es-ES" sz="1800" b="1" dirty="0"/>
          </a:p>
        </p:txBody>
      </p:sp>
      <p:pic>
        <p:nvPicPr>
          <p:cNvPr id="5" name="Imagen 4" descr="Un dibujo con letras&#10;&#10;Descripción generada automáticamente con confianza media">
            <a:extLst>
              <a:ext uri="{FF2B5EF4-FFF2-40B4-BE49-F238E27FC236}">
                <a16:creationId xmlns:a16="http://schemas.microsoft.com/office/drawing/2014/main" id="{02CD68DE-A4AF-6237-8A50-CD2250C6A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896" y="5373216"/>
            <a:ext cx="1629618" cy="1008112"/>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  </a:t>
            </a:r>
            <a:br>
              <a:rPr lang="es-ES" dirty="0"/>
            </a:br>
            <a:endParaRPr lang="es-ES" dirty="0"/>
          </a:p>
        </p:txBody>
      </p:sp>
      <p:sp>
        <p:nvSpPr>
          <p:cNvPr id="3" name="2 Marcador de contenido"/>
          <p:cNvSpPr>
            <a:spLocks noGrp="1"/>
          </p:cNvSpPr>
          <p:nvPr>
            <p:ph idx="1"/>
          </p:nvPr>
        </p:nvSpPr>
        <p:spPr>
          <a:xfrm>
            <a:off x="457200" y="1340768"/>
            <a:ext cx="8229600" cy="4983832"/>
          </a:xfrm>
        </p:spPr>
        <p:txBody>
          <a:bodyPr>
            <a:normAutofit fontScale="77500" lnSpcReduction="20000"/>
          </a:bodyPr>
          <a:lstStyle/>
          <a:p>
            <a:endParaRPr lang="es-ES" dirty="0"/>
          </a:p>
          <a:p>
            <a:pPr algn="ctr">
              <a:buNone/>
            </a:pPr>
            <a:r>
              <a:rPr lang="es-ES" sz="8800" b="1" dirty="0"/>
              <a:t>GRACIAS </a:t>
            </a:r>
          </a:p>
          <a:p>
            <a:pPr algn="ctr">
              <a:buNone/>
            </a:pPr>
            <a:r>
              <a:rPr lang="es-ES" sz="8800" b="1" dirty="0"/>
              <a:t>POR SU ATENCIÓN</a:t>
            </a:r>
          </a:p>
          <a:p>
            <a:pPr algn="ctr">
              <a:buNone/>
            </a:pPr>
            <a:endParaRPr lang="es-ES" sz="8800" b="1" dirty="0"/>
          </a:p>
          <a:p>
            <a:pPr algn="ctr">
              <a:buNone/>
            </a:pPr>
            <a:endParaRPr lang="es-ES" sz="2400" b="1" dirty="0"/>
          </a:p>
          <a:p>
            <a:pPr algn="ctr">
              <a:buNone/>
            </a:pPr>
            <a:r>
              <a:rPr lang="es-ES" sz="2400" b="1" dirty="0"/>
              <a:t>Copyright © 2025 - Alberto J. Salas Martínez</a:t>
            </a:r>
          </a:p>
          <a:p>
            <a:pPr algn="ctr">
              <a:buNone/>
            </a:pPr>
            <a:r>
              <a:rPr lang="es-ES" sz="2400" b="1" dirty="0"/>
              <a:t>info@traficalia.com</a:t>
            </a:r>
          </a:p>
          <a:p>
            <a:pPr algn="ctr">
              <a:buNone/>
            </a:pPr>
            <a:r>
              <a:rPr lang="es-ES" sz="2400" b="1" dirty="0"/>
              <a:t>Todos los derechos reservados – </a:t>
            </a:r>
            <a:r>
              <a:rPr lang="es-ES" sz="2400" b="1" dirty="0" err="1"/>
              <a:t>All</a:t>
            </a:r>
            <a:r>
              <a:rPr lang="es-ES" sz="2400" b="1" dirty="0"/>
              <a:t> </a:t>
            </a:r>
            <a:r>
              <a:rPr lang="es-ES" sz="2400" b="1" dirty="0" err="1"/>
              <a:t>rights</a:t>
            </a:r>
            <a:r>
              <a:rPr lang="es-ES" sz="2400" b="1" dirty="0"/>
              <a:t> </a:t>
            </a:r>
            <a:r>
              <a:rPr lang="es-ES" sz="2400" b="1" dirty="0" err="1"/>
              <a:t>reserved</a:t>
            </a:r>
            <a:endParaRPr lang="es-ES" sz="2400" b="1" dirty="0"/>
          </a:p>
          <a:p>
            <a:pPr algn="ctr">
              <a:buNone/>
            </a:pPr>
            <a:endParaRPr lang="es-ES" sz="18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8229600" cy="1143000"/>
          </a:xfrm>
        </p:spPr>
        <p:txBody>
          <a:bodyPr>
            <a:noAutofit/>
          </a:bodyPr>
          <a:lstStyle/>
          <a:p>
            <a:pPr algn="ctr"/>
            <a:r>
              <a:rPr lang="es-ES" sz="2800" b="1" dirty="0"/>
              <a:t>ALGUNOS EJEMPLOS DE CLÁUSULAS ABUSIVAS Y LIMITATIVAS DE ASEGURADORAS</a:t>
            </a:r>
          </a:p>
        </p:txBody>
      </p:sp>
      <p:sp>
        <p:nvSpPr>
          <p:cNvPr id="3" name="2 Marcador de contenido"/>
          <p:cNvSpPr>
            <a:spLocks noGrp="1"/>
          </p:cNvSpPr>
          <p:nvPr>
            <p:ph idx="1"/>
          </p:nvPr>
        </p:nvSpPr>
        <p:spPr/>
        <p:txBody>
          <a:bodyPr>
            <a:normAutofit fontScale="92500" lnSpcReduction="10000"/>
          </a:bodyPr>
          <a:lstStyle/>
          <a:p>
            <a:r>
              <a:rPr lang="es-ES" dirty="0"/>
              <a:t>LÍNEA DIRECTA MOTOS: 200 €</a:t>
            </a:r>
          </a:p>
          <a:p>
            <a:r>
              <a:rPr lang="es-ES" dirty="0"/>
              <a:t>LÍNEA DIRECTA TURISMOS: ESCALADO, Máximo 1.000 €</a:t>
            </a:r>
          </a:p>
          <a:p>
            <a:r>
              <a:rPr lang="es-ES" dirty="0"/>
              <a:t>MUTUA MADRILEÑA: 600 y 1.000 €</a:t>
            </a:r>
          </a:p>
          <a:p>
            <a:r>
              <a:rPr lang="es-ES" dirty="0"/>
              <a:t>MAPFRE: 600 €</a:t>
            </a:r>
          </a:p>
          <a:p>
            <a:r>
              <a:rPr lang="es-ES" dirty="0"/>
              <a:t>REALE: 300 y 600 €</a:t>
            </a:r>
          </a:p>
          <a:p>
            <a:r>
              <a:rPr lang="es-ES" dirty="0"/>
              <a:t>GENERALI: 500, 1.000, 1.200 y 1.500 €</a:t>
            </a:r>
          </a:p>
          <a:p>
            <a:r>
              <a:rPr lang="es-ES" dirty="0"/>
              <a:t>ALLIANZ: 1.500 €</a:t>
            </a:r>
          </a:p>
          <a:p>
            <a:r>
              <a:rPr lang="es-ES" dirty="0"/>
              <a:t>AXA: 1,200 y 1.500 €</a:t>
            </a:r>
          </a:p>
          <a:p>
            <a:r>
              <a:rPr lang="es-ES" dirty="0"/>
              <a:t>SEGURCAIXA: 1.000 y 1.500 €</a:t>
            </a:r>
          </a:p>
          <a:p>
            <a:r>
              <a:rPr lang="es-ES" dirty="0"/>
              <a:t>GES: 1.000 €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b="1" dirty="0"/>
              <a:t>Y LA JOYA DE LA CORONA…!</a:t>
            </a:r>
          </a:p>
        </p:txBody>
      </p:sp>
      <p:sp>
        <p:nvSpPr>
          <p:cNvPr id="3" name="2 Marcador de contenido"/>
          <p:cNvSpPr>
            <a:spLocks noGrp="1"/>
          </p:cNvSpPr>
          <p:nvPr>
            <p:ph idx="1"/>
          </p:nvPr>
        </p:nvSpPr>
        <p:spPr/>
        <p:txBody>
          <a:bodyPr/>
          <a:lstStyle/>
          <a:p>
            <a:pPr>
              <a:buNone/>
            </a:pPr>
            <a:endParaRPr lang="es-ES" dirty="0"/>
          </a:p>
          <a:p>
            <a:pPr algn="ctr">
              <a:buNone/>
            </a:pPr>
            <a:r>
              <a:rPr lang="es-ES" sz="9600" dirty="0"/>
              <a:t>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1000" dirty="0"/>
              <a:t> </a:t>
            </a:r>
          </a:p>
        </p:txBody>
      </p:sp>
      <p:sp>
        <p:nvSpPr>
          <p:cNvPr id="7" name="6 Marcador de texto"/>
          <p:cNvSpPr>
            <a:spLocks noGrp="1"/>
          </p:cNvSpPr>
          <p:nvPr>
            <p:ph type="body" idx="2"/>
          </p:nvPr>
        </p:nvSpPr>
        <p:spPr>
          <a:xfrm>
            <a:off x="685800" y="4941168"/>
            <a:ext cx="7558608" cy="1080120"/>
          </a:xfrm>
        </p:spPr>
        <p:txBody>
          <a:bodyPr/>
          <a:lstStyle/>
          <a:p>
            <a:endParaRPr lang="es-ES" dirty="0"/>
          </a:p>
        </p:txBody>
      </p:sp>
      <p:pic>
        <p:nvPicPr>
          <p:cNvPr id="1028" name="Picture 4"/>
          <p:cNvPicPr>
            <a:picLocks noGrp="1" noChangeAspect="1" noChangeArrowheads="1"/>
          </p:cNvPicPr>
          <p:nvPr>
            <p:ph sz="half" idx="1"/>
          </p:nvPr>
        </p:nvPicPr>
        <p:blipFill>
          <a:blip r:embed="rId2" cstate="print"/>
          <a:stretch>
            <a:fillRect/>
          </a:stretch>
        </p:blipFill>
        <p:spPr bwMode="auto">
          <a:xfrm>
            <a:off x="251520" y="3284984"/>
            <a:ext cx="8291264" cy="109617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755576" y="620689"/>
            <a:ext cx="7344816" cy="2664296"/>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23528" y="4437112"/>
            <a:ext cx="8208912" cy="167029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143000"/>
          </a:xfrm>
        </p:spPr>
        <p:txBody>
          <a:bodyPr>
            <a:noAutofit/>
          </a:bodyPr>
          <a:lstStyle/>
          <a:p>
            <a:pPr algn="ctr"/>
            <a:r>
              <a:rPr lang="es-ES" sz="4000" b="1" u="sng" dirty="0"/>
              <a:t>NORMATIVA BÁSICA Y DOCUMENTOS DE INTERÉS</a:t>
            </a:r>
          </a:p>
        </p:txBody>
      </p:sp>
      <p:sp>
        <p:nvSpPr>
          <p:cNvPr id="3" name="2 Marcador de contenido"/>
          <p:cNvSpPr>
            <a:spLocks noGrp="1"/>
          </p:cNvSpPr>
          <p:nvPr>
            <p:ph idx="1"/>
          </p:nvPr>
        </p:nvSpPr>
        <p:spPr/>
        <p:txBody>
          <a:bodyPr>
            <a:normAutofit fontScale="70000" lnSpcReduction="20000"/>
          </a:bodyPr>
          <a:lstStyle/>
          <a:p>
            <a:r>
              <a:rPr lang="es-ES" b="1" dirty="0"/>
              <a:t>Arts. 76 a) a 76 g) LCS</a:t>
            </a:r>
          </a:p>
          <a:p>
            <a:pPr>
              <a:buNone/>
            </a:pPr>
            <a:r>
              <a:rPr lang="es-ES" dirty="0"/>
              <a:t>Definición:</a:t>
            </a:r>
          </a:p>
          <a:p>
            <a:pPr algn="just"/>
            <a:r>
              <a:rPr lang="es-ES" dirty="0"/>
              <a:t>La definición del Seguro de defensa jurídica la encontramos en el art. 76 a) en los siguientes términos: “</a:t>
            </a:r>
            <a:r>
              <a:rPr lang="es-ES" i="1" dirty="0"/>
              <a:t>por el seguro de defensa jurídica, el asegurador se obliga, dentro de los límites establecidos en la Ley y en el contrato, a hacerse cargo de los gastos en que pueda incurrir el asegurado como consecuencia de su intervención en un procedimiento administrativo, judicial o arbitral y a prestarle los servicios de asistencia jurídica judicial y </a:t>
            </a:r>
            <a:r>
              <a:rPr lang="es-ES" i="1" u="sng" dirty="0">
                <a:highlight>
                  <a:srgbClr val="FFFF00"/>
                </a:highlight>
              </a:rPr>
              <a:t>extrajudicial</a:t>
            </a:r>
            <a:r>
              <a:rPr lang="es-ES" i="1" dirty="0"/>
              <a:t> derivados de la cobertura del seguro”.</a:t>
            </a:r>
          </a:p>
          <a:p>
            <a:pPr algn="just">
              <a:buNone/>
            </a:pPr>
            <a:endParaRPr lang="es-ES" dirty="0"/>
          </a:p>
          <a:p>
            <a:r>
              <a:rPr lang="es-ES" b="1" dirty="0"/>
              <a:t>Guía de Buenas Prácticas en el Seguro de Defensa Jurídica (Guía Técnica 1/2018 de la DGS)</a:t>
            </a:r>
          </a:p>
          <a:p>
            <a:pPr>
              <a:buNone/>
            </a:pPr>
            <a:endParaRPr lang="es-ES" b="1" dirty="0"/>
          </a:p>
          <a:p>
            <a:r>
              <a:rPr lang="es-ES" b="1" dirty="0" err="1"/>
              <a:t>RDLeg</a:t>
            </a:r>
            <a:r>
              <a:rPr lang="es-ES" b="1" dirty="0"/>
              <a:t> 1/2007 - LGDCU</a:t>
            </a:r>
          </a:p>
          <a:p>
            <a:endParaRPr lang="es-ES" b="1" dirty="0"/>
          </a:p>
          <a:p>
            <a:r>
              <a:rPr lang="es-ES" b="1" dirty="0"/>
              <a:t>Reclamaciones a la DGS</a:t>
            </a:r>
          </a:p>
          <a:p>
            <a:endParaRPr lang="es-ES" dirty="0"/>
          </a:p>
          <a:p>
            <a:endParaRPr lang="es-E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fontScale="90000"/>
          </a:bodyPr>
          <a:lstStyle/>
          <a:p>
            <a:r>
              <a:rPr lang="es-ES" b="1" u="sng" dirty="0"/>
              <a:t>SUPUESTOS PARA EVADIR LÍMITES</a:t>
            </a:r>
          </a:p>
        </p:txBody>
      </p:sp>
      <p:sp>
        <p:nvSpPr>
          <p:cNvPr id="3" name="2 Marcador de contenido"/>
          <p:cNvSpPr>
            <a:spLocks noGrp="1"/>
          </p:cNvSpPr>
          <p:nvPr>
            <p:ph idx="1"/>
          </p:nvPr>
        </p:nvSpPr>
        <p:spPr/>
        <p:txBody>
          <a:bodyPr>
            <a:normAutofit fontScale="92500" lnSpcReduction="10000"/>
          </a:bodyPr>
          <a:lstStyle/>
          <a:p>
            <a:pPr algn="just"/>
            <a:r>
              <a:rPr lang="es-ES" dirty="0"/>
              <a:t>FALTA DE REQUISITOS DE TRANSPARENCIA, CONOCIMIENTO Y ACEPTACIÓN (</a:t>
            </a:r>
            <a:r>
              <a:rPr lang="es-ES" b="1" dirty="0"/>
              <a:t>ART. 3 LCS</a:t>
            </a:r>
            <a:r>
              <a:rPr lang="es-ES" dirty="0"/>
              <a:t>)</a:t>
            </a:r>
          </a:p>
          <a:p>
            <a:pPr>
              <a:buNone/>
            </a:pPr>
            <a:endParaRPr lang="es-ES" dirty="0"/>
          </a:p>
          <a:p>
            <a:pPr algn="just"/>
            <a:r>
              <a:rPr lang="es-ES" b="1" dirty="0"/>
              <a:t>CLÁUSULAS LESIVAS</a:t>
            </a:r>
            <a:r>
              <a:rPr lang="es-ES" dirty="0"/>
              <a:t>: QUE </a:t>
            </a:r>
            <a:r>
              <a:rPr lang="es-ES" b="1" dirty="0"/>
              <a:t>VACÍEN EL DERECHO DE CONTENIDO</a:t>
            </a:r>
            <a:r>
              <a:rPr lang="es-ES" dirty="0"/>
              <a:t>; DESNATURALIZACIÓN DEL DERECHO POR COBERTURA IRRISORIA O INSUFICIENTE (STS 22-04-2016 – Sr. Vela y </a:t>
            </a:r>
            <a:r>
              <a:rPr lang="es-ES" b="1" dirty="0">
                <a:highlight>
                  <a:srgbClr val="FFFF00"/>
                </a:highlight>
              </a:rPr>
              <a:t>STS 101/2021, 24-02-2021 – Sra. Parra </a:t>
            </a:r>
            <a:r>
              <a:rPr lang="es-ES" b="1" dirty="0" err="1">
                <a:highlight>
                  <a:srgbClr val="FFFF00"/>
                </a:highlight>
              </a:rPr>
              <a:t>Lucán</a:t>
            </a:r>
            <a:r>
              <a:rPr lang="es-ES" b="1" dirty="0">
                <a:highlight>
                  <a:srgbClr val="FFFF00"/>
                </a:highlight>
              </a:rPr>
              <a:t> -600 €-; SAP MA 21-06-2023, SAP MU 23-11-2023, SAP M 29-04-2024 y SAP GR 13-11-2024 -1.500 €-</a:t>
            </a:r>
            <a:r>
              <a:rPr lang="es-ES" dirty="0"/>
              <a:t>). </a:t>
            </a:r>
          </a:p>
          <a:p>
            <a:pPr algn="just">
              <a:buNone/>
            </a:pPr>
            <a:endParaRPr lang="es-ES" dirty="0"/>
          </a:p>
          <a:p>
            <a:r>
              <a:rPr lang="es-ES" b="1" dirty="0"/>
              <a:t>CONFLICTO DE INTERÉS </a:t>
            </a:r>
            <a:r>
              <a:rPr lang="es-ES" dirty="0"/>
              <a:t>[art. 76 d) y 76 f) LCS y STS 14-07-2016 –Sr. Seijas Quintana-] y SAP NA 04-02-2025.</a:t>
            </a:r>
          </a:p>
          <a:p>
            <a:endParaRPr lang="es-E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ART. 3 LCS - I</a:t>
            </a:r>
          </a:p>
        </p:txBody>
      </p:sp>
      <p:sp>
        <p:nvSpPr>
          <p:cNvPr id="3" name="2 Marcador de contenido"/>
          <p:cNvSpPr>
            <a:spLocks noGrp="1"/>
          </p:cNvSpPr>
          <p:nvPr>
            <p:ph idx="1"/>
          </p:nvPr>
        </p:nvSpPr>
        <p:spPr/>
        <p:txBody>
          <a:bodyPr>
            <a:normAutofit fontScale="85000" lnSpcReduction="20000"/>
          </a:bodyPr>
          <a:lstStyle/>
          <a:p>
            <a:pPr algn="just"/>
            <a:r>
              <a:rPr lang="es-ES_tradnl" dirty="0"/>
              <a:t>Según establece el art. 3 de la LCS “… </a:t>
            </a:r>
            <a:r>
              <a:rPr lang="es-ES_tradnl" b="1" i="1" u="sng" dirty="0">
                <a:highlight>
                  <a:srgbClr val="FFFF00"/>
                </a:highlight>
              </a:rPr>
              <a:t>se destacarán de modo especial las cláusulas limitativas de los derechos asegurados, que deberán ser específicamente aceptadas por escrito…</a:t>
            </a:r>
            <a:r>
              <a:rPr lang="es-ES_tradnl" dirty="0">
                <a:highlight>
                  <a:srgbClr val="FFFF00"/>
                </a:highlight>
              </a:rPr>
              <a:t>”. </a:t>
            </a:r>
            <a:r>
              <a:rPr lang="es-ES_tradnl" dirty="0"/>
              <a:t>Así pues, </a:t>
            </a:r>
            <a:r>
              <a:rPr lang="es-ES_tradnl" b="1" u="sng" dirty="0">
                <a:solidFill>
                  <a:srgbClr val="FF0000"/>
                </a:solidFill>
              </a:rPr>
              <a:t>las limitaciones a la cobertura de la póliza deben de estar redactadas de tal forma que el asegurado hubiera tenido conocimiento de esta limitación a la hora de firmar la póliza y que además hubiera prestado su consentimiento expreso a la misma</a:t>
            </a:r>
            <a:r>
              <a:rPr lang="es-ES_tradnl" dirty="0"/>
              <a:t>. Dice la sentencia de </a:t>
            </a:r>
            <a:r>
              <a:rPr lang="es-ES_tradnl" b="1" dirty="0"/>
              <a:t>8 de julio de 2002</a:t>
            </a:r>
            <a:r>
              <a:rPr lang="es-ES_tradnl" dirty="0"/>
              <a:t> que: “</a:t>
            </a:r>
            <a:r>
              <a:rPr lang="es-ES_tradnl" i="1" dirty="0"/>
              <a:t>Ha de partirse de que la exclusión del riesgo es efectiva cláusula limitativa, al repercutir negativamente en los derechos de los asegurados (SS de 28 de febrero de 1990, 14 de junio 1994 y 24 de febrero de 1997), pues quedan privados de obtener el resarcimiento económico correspondiente de ocurrir el siniestro cubierto por la póliza, es decir, que la cobertura se hace ineficaz y ninguna utilidad ha producido</a:t>
            </a:r>
            <a:r>
              <a:rPr lang="es-ES_tradnl" dirty="0"/>
              <a:t>”. </a:t>
            </a:r>
            <a:endParaRPr lang="es-ES" dirty="0"/>
          </a:p>
          <a:p>
            <a:endParaRPr lang="es-E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ART. 3 LCS - II</a:t>
            </a:r>
          </a:p>
        </p:txBody>
      </p:sp>
      <p:sp>
        <p:nvSpPr>
          <p:cNvPr id="3" name="2 Marcador de contenido"/>
          <p:cNvSpPr>
            <a:spLocks noGrp="1"/>
          </p:cNvSpPr>
          <p:nvPr>
            <p:ph idx="1"/>
          </p:nvPr>
        </p:nvSpPr>
        <p:spPr/>
        <p:txBody>
          <a:bodyPr>
            <a:normAutofit fontScale="92500" lnSpcReduction="10000"/>
          </a:bodyPr>
          <a:lstStyle/>
          <a:p>
            <a:pPr algn="just">
              <a:buNone/>
            </a:pPr>
            <a:r>
              <a:rPr lang="es-ES_tradnl" dirty="0"/>
              <a:t>	Es decir, </a:t>
            </a:r>
            <a:r>
              <a:rPr lang="es-ES_tradnl" b="1" u="sng" dirty="0">
                <a:solidFill>
                  <a:srgbClr val="0070C0"/>
                </a:solidFill>
              </a:rPr>
              <a:t>se exige una redacción clara y precisa para la aceptación de dichas cláusulas y se impone la exigencia legal de suscripción expresa</a:t>
            </a:r>
            <a:r>
              <a:rPr lang="es-ES_tradnl" dirty="0"/>
              <a:t>, no sólo de las condiciones particulares, sino incluso de las condiciones generales. Esta idea que con especial claridad se expresa en la </a:t>
            </a:r>
            <a:r>
              <a:rPr lang="es-ES_tradnl" b="1" u="sng" dirty="0"/>
              <a:t>Sentencia de nuestro </a:t>
            </a:r>
            <a:r>
              <a:rPr lang="es-ES_tradnl" b="1" u="sng" dirty="0">
                <a:solidFill>
                  <a:srgbClr val="FF0000"/>
                </a:solidFill>
              </a:rPr>
              <a:t>TS de fecha 8 de marzo de 1990</a:t>
            </a:r>
            <a:r>
              <a:rPr lang="es-ES_tradnl" dirty="0">
                <a:solidFill>
                  <a:srgbClr val="FF0000"/>
                </a:solidFill>
              </a:rPr>
              <a:t> </a:t>
            </a:r>
            <a:r>
              <a:rPr lang="es-ES_tradnl" dirty="0"/>
              <a:t>donde se afirma que “</a:t>
            </a:r>
            <a:r>
              <a:rPr lang="es-ES_tradnl" b="1" i="1" u="sng" dirty="0">
                <a:solidFill>
                  <a:srgbClr val="0070C0"/>
                </a:solidFill>
              </a:rPr>
              <a:t>las cláusulas de exoneración han de ser inequívocamente conocidas por el asegurado, han de estar redactadas de forma clara y precisa y ser aceptadas de forma tal que su asunción por el asegurado no ofrezca ninguna duda…</a:t>
            </a:r>
            <a:r>
              <a:rPr lang="es-ES_tradnl" dirty="0">
                <a:solidFill>
                  <a:srgbClr val="0070C0"/>
                </a:solidFill>
              </a:rPr>
              <a:t> </a:t>
            </a:r>
            <a:r>
              <a:rPr lang="es-ES_tradnl" i="1" dirty="0"/>
              <a:t>y ello porque la idea central del contrato de seguro es que el riesgo se desplace del patrimonio del asegurado al asegurador</a:t>
            </a:r>
            <a:r>
              <a:rPr lang="es-ES_tradnl" dirty="0"/>
              <a:t>.”</a:t>
            </a:r>
            <a:endParaRPr lang="es-ES" dirty="0"/>
          </a:p>
          <a:p>
            <a:pPr algn="r"/>
            <a:endParaRPr lang="es-E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fontScale="90000"/>
          </a:bodyPr>
          <a:lstStyle/>
          <a:p>
            <a:pPr algn="ctr"/>
            <a:r>
              <a:rPr lang="es-ES" dirty="0"/>
              <a:t>ART. 3 LCS - III</a:t>
            </a:r>
          </a:p>
        </p:txBody>
      </p:sp>
      <p:sp>
        <p:nvSpPr>
          <p:cNvPr id="3" name="2 Marcador de contenido"/>
          <p:cNvSpPr>
            <a:spLocks noGrp="1"/>
          </p:cNvSpPr>
          <p:nvPr>
            <p:ph idx="1"/>
          </p:nvPr>
        </p:nvSpPr>
        <p:spPr>
          <a:xfrm>
            <a:off x="457200" y="1340768"/>
            <a:ext cx="8229600" cy="4983832"/>
          </a:xfrm>
        </p:spPr>
        <p:txBody>
          <a:bodyPr>
            <a:normAutofit fontScale="55000" lnSpcReduction="20000"/>
          </a:bodyPr>
          <a:lstStyle/>
          <a:p>
            <a:pPr algn="just"/>
            <a:r>
              <a:rPr lang="es-ES_tradnl" dirty="0"/>
              <a:t>Así también, </a:t>
            </a:r>
            <a:r>
              <a:rPr lang="es-ES_tradnl" b="1" u="sng" dirty="0"/>
              <a:t>la STS n.º 481/2016, de 14 de julio, Ponente Sr. </a:t>
            </a:r>
            <a:r>
              <a:rPr lang="es-ES_tradnl" b="1" u="sng" dirty="0" err="1"/>
              <a:t>Seijas</a:t>
            </a:r>
            <a:r>
              <a:rPr lang="es-ES_tradnl" b="1" u="sng" dirty="0"/>
              <a:t> Quintana</a:t>
            </a:r>
            <a:r>
              <a:rPr lang="es-ES_tradnl" dirty="0"/>
              <a:t>, establece que </a:t>
            </a:r>
            <a:r>
              <a:rPr lang="es-ES" b="1" dirty="0">
                <a:solidFill>
                  <a:srgbClr val="FF0000"/>
                </a:solidFill>
              </a:rPr>
              <a:t>las cláusulas que limitan cuantitativamente el importe de la cobertura correspondiente a los gastos de defensa del asegurado no tienen la naturaleza de delimitadoras de la cobertura, sino que son </a:t>
            </a:r>
            <a:r>
              <a:rPr lang="es-ES" b="1" u="sng" dirty="0">
                <a:solidFill>
                  <a:srgbClr val="0070C0"/>
                </a:solidFill>
              </a:rPr>
              <a:t>limitativas</a:t>
            </a:r>
            <a:r>
              <a:rPr lang="es-ES" b="1" dirty="0">
                <a:solidFill>
                  <a:srgbClr val="FF0000"/>
                </a:solidFill>
              </a:rPr>
              <a:t> de los derechos del asegurado</a:t>
            </a:r>
            <a:r>
              <a:rPr lang="es-ES" dirty="0">
                <a:solidFill>
                  <a:srgbClr val="FF0000"/>
                </a:solidFill>
              </a:rPr>
              <a:t>, y por tanto, </a:t>
            </a:r>
            <a:r>
              <a:rPr lang="es-ES" b="1" dirty="0">
                <a:solidFill>
                  <a:srgbClr val="FF0000"/>
                </a:solidFill>
              </a:rPr>
              <a:t>sometidas en su validez a las </a:t>
            </a:r>
            <a:r>
              <a:rPr lang="es-ES" b="1" u="sng" dirty="0">
                <a:solidFill>
                  <a:srgbClr val="FF0000"/>
                </a:solidFill>
              </a:rPr>
              <a:t>exigencias del art. 3 LCS</a:t>
            </a:r>
            <a:r>
              <a:rPr lang="es-ES" dirty="0">
                <a:solidFill>
                  <a:srgbClr val="FF0000"/>
                </a:solidFill>
              </a:rPr>
              <a:t>.       </a:t>
            </a:r>
            <a:r>
              <a:rPr lang="es-ES" b="1" dirty="0">
                <a:solidFill>
                  <a:srgbClr val="FF0000"/>
                </a:solidFill>
              </a:rPr>
              <a:t>(</a:t>
            </a:r>
            <a:r>
              <a:rPr lang="es-ES" b="1" dirty="0">
                <a:solidFill>
                  <a:srgbClr val="0070C0"/>
                </a:solidFill>
              </a:rPr>
              <a:t>MUY IMPORTANTE</a:t>
            </a:r>
            <a:r>
              <a:rPr lang="es-ES" b="1" dirty="0">
                <a:solidFill>
                  <a:srgbClr val="FF0000"/>
                </a:solidFill>
              </a:rPr>
              <a:t>)</a:t>
            </a:r>
          </a:p>
          <a:p>
            <a:pPr algn="just">
              <a:buNone/>
            </a:pPr>
            <a:endParaRPr lang="es-ES" dirty="0"/>
          </a:p>
          <a:p>
            <a:pPr algn="just">
              <a:buNone/>
            </a:pPr>
            <a:r>
              <a:rPr lang="es-ES" dirty="0"/>
              <a:t>	Sigue diciendo la anterior STS: (</a:t>
            </a:r>
            <a:r>
              <a:rPr lang="es-ES" b="1" dirty="0">
                <a:solidFill>
                  <a:srgbClr val="7030A0"/>
                </a:solidFill>
              </a:rPr>
              <a:t>SENTENCIA AXA</a:t>
            </a:r>
            <a:r>
              <a:rPr lang="es-ES" dirty="0"/>
              <a:t>)</a:t>
            </a:r>
          </a:p>
          <a:p>
            <a:pPr algn="just">
              <a:buNone/>
            </a:pPr>
            <a:endParaRPr lang="es-ES" dirty="0"/>
          </a:p>
          <a:p>
            <a:pPr algn="just"/>
            <a:r>
              <a:rPr lang="es-ES" b="1" i="1" dirty="0"/>
              <a:t>“Extender el límite máximo de la obligación del asegurador a los 1.500 euros supone, en primer lugar, </a:t>
            </a:r>
            <a:r>
              <a:rPr lang="es-ES" b="1" i="1" u="sng" dirty="0"/>
              <a:t>una limitación a la libre designación de abogado y procurador necesario para la efectividad de la cobertura</a:t>
            </a:r>
            <a:r>
              <a:rPr lang="es-ES" b="1" i="1" dirty="0"/>
              <a:t>, y, en segundo lugar, </a:t>
            </a:r>
            <a:r>
              <a:rPr lang="es-ES" b="1" i="1" u="sng" dirty="0"/>
              <a:t>derivar contra el asegurado una interpretación extensiva y contraria a su interés, que es el que se protege en esta suerte de contratos de adhesión</a:t>
            </a:r>
            <a:r>
              <a:rPr lang="es-ES" b="1" i="1" dirty="0"/>
              <a:t>. </a:t>
            </a:r>
            <a:r>
              <a:rPr lang="es-ES" b="1" i="1" dirty="0">
                <a:solidFill>
                  <a:srgbClr val="FF0000"/>
                </a:solidFill>
              </a:rPr>
              <a:t>El efecto no es otro que el rechazo de una cláusula limitativa del derecho del asegurado, cuya validez está condicionada al </a:t>
            </a:r>
            <a:r>
              <a:rPr lang="es-ES" b="1" i="1" u="sng" dirty="0">
                <a:solidFill>
                  <a:srgbClr val="FF0000"/>
                </a:solidFill>
              </a:rPr>
              <a:t>régimen especial de aceptación previsto en el artículo 3 de la Ley de Contrato de Seguro</a:t>
            </a:r>
            <a:r>
              <a:rPr lang="es-ES" b="1" i="1" dirty="0">
                <a:solidFill>
                  <a:srgbClr val="FF0000"/>
                </a:solidFill>
              </a:rPr>
              <a:t>”.</a:t>
            </a:r>
            <a:endParaRPr lang="es-ES" dirty="0">
              <a:solidFill>
                <a:srgbClr val="FF0000"/>
              </a:solidFill>
            </a:endParaRPr>
          </a:p>
          <a:p>
            <a:pPr algn="just">
              <a:buNone/>
            </a:pPr>
            <a:r>
              <a:rPr lang="es-ES" dirty="0"/>
              <a:t> </a:t>
            </a:r>
          </a:p>
          <a:p>
            <a:pPr algn="just"/>
            <a:r>
              <a:rPr lang="es-ES" dirty="0"/>
              <a:t>El </a:t>
            </a:r>
            <a:r>
              <a:rPr lang="es-ES" b="1" dirty="0"/>
              <a:t>artículo 3 de la Ley 50/1980</a:t>
            </a:r>
            <a:r>
              <a:rPr lang="es-ES" dirty="0"/>
              <a:t>, de 8 de octubre, de Contrato de Seguro recoge respecto a la cuestión suscitada que: </a:t>
            </a:r>
          </a:p>
          <a:p>
            <a:pPr algn="just">
              <a:buNone/>
            </a:pPr>
            <a:endParaRPr lang="es-ES" dirty="0"/>
          </a:p>
          <a:p>
            <a:pPr algn="just"/>
            <a:r>
              <a:rPr lang="es-ES" b="1" dirty="0"/>
              <a:t>“Las condiciones generales, que </a:t>
            </a:r>
            <a:r>
              <a:rPr lang="es-ES" b="1" u="sng" dirty="0">
                <a:solidFill>
                  <a:srgbClr val="0070C0"/>
                </a:solidFill>
              </a:rPr>
              <a:t>en ningún caso podrán tener carácter lesivo para los asegurados</a:t>
            </a:r>
            <a:r>
              <a:rPr lang="es-ES" dirty="0"/>
              <a:t>, habrán de incluirse por el asegurador en la proposición de seguro si la hubiere y necesariamente en la póliza de contrato o en un documento complementario, que se suscribirá por el asegurado y al que se entregará copia del mismo. </a:t>
            </a:r>
            <a:r>
              <a:rPr lang="es-ES" b="1" dirty="0">
                <a:solidFill>
                  <a:srgbClr val="0070C0"/>
                </a:solidFill>
              </a:rPr>
              <a:t>Las condiciones generales y particulares se redactarán de forma clara y precisa. Se destacarán de modo especial las cláusulas limitativas de los derechos de los asegurados, que deberán ser específicamente aceptadas por escrito</a:t>
            </a:r>
            <a:r>
              <a:rPr lang="es-ES" b="1" dirty="0"/>
              <a:t>.</a:t>
            </a:r>
            <a:r>
              <a:rPr lang="es-ES" dirty="0"/>
              <a:t>”</a:t>
            </a:r>
          </a:p>
          <a:p>
            <a:endParaRPr lang="es-E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428C0-76B3-476F-65B5-24CDEB812EAA}"/>
              </a:ext>
            </a:extLst>
          </p:cNvPr>
          <p:cNvSpPr>
            <a:spLocks noGrp="1"/>
          </p:cNvSpPr>
          <p:nvPr>
            <p:ph type="title"/>
          </p:nvPr>
        </p:nvSpPr>
        <p:spPr>
          <a:xfrm>
            <a:off x="457200" y="704088"/>
            <a:ext cx="8229600" cy="492664"/>
          </a:xfrm>
        </p:spPr>
        <p:txBody>
          <a:bodyPr>
            <a:normAutofit fontScale="90000"/>
          </a:bodyPr>
          <a:lstStyle/>
          <a:p>
            <a:pPr algn="ctr"/>
            <a:r>
              <a:rPr lang="es-ES" dirty="0"/>
              <a:t>¿Qué vamos a tratar?</a:t>
            </a:r>
          </a:p>
        </p:txBody>
      </p:sp>
      <p:sp>
        <p:nvSpPr>
          <p:cNvPr id="3" name="Marcador de contenido 2">
            <a:extLst>
              <a:ext uri="{FF2B5EF4-FFF2-40B4-BE49-F238E27FC236}">
                <a16:creationId xmlns:a16="http://schemas.microsoft.com/office/drawing/2014/main" id="{C30E1EE7-A867-E15B-12B0-52E07A11A5E3}"/>
              </a:ext>
            </a:extLst>
          </p:cNvPr>
          <p:cNvSpPr>
            <a:spLocks noGrp="1"/>
          </p:cNvSpPr>
          <p:nvPr>
            <p:ph idx="1"/>
          </p:nvPr>
        </p:nvSpPr>
        <p:spPr>
          <a:xfrm>
            <a:off x="457200" y="1196752"/>
            <a:ext cx="8229600" cy="5127848"/>
          </a:xfrm>
        </p:spPr>
        <p:txBody>
          <a:bodyPr>
            <a:normAutofit fontScale="92500" lnSpcReduction="20000"/>
          </a:bodyPr>
          <a:lstStyle/>
          <a:p>
            <a:r>
              <a:rPr lang="es-ES" sz="2000" dirty="0"/>
              <a:t>1 Publicidad engañosa</a:t>
            </a:r>
          </a:p>
          <a:p>
            <a:r>
              <a:rPr lang="es-ES" sz="2000" dirty="0"/>
              <a:t>2 Ejemplos de cláusulas limitativas y abusivas</a:t>
            </a:r>
          </a:p>
          <a:p>
            <a:r>
              <a:rPr lang="es-ES" sz="2000" dirty="0"/>
              <a:t>3 Normativa y documentos de interés</a:t>
            </a:r>
          </a:p>
          <a:p>
            <a:r>
              <a:rPr lang="es-ES" sz="2000" dirty="0"/>
              <a:t>4 Supuestos para evadir límites:</a:t>
            </a:r>
          </a:p>
          <a:p>
            <a:pPr lvl="1"/>
            <a:r>
              <a:rPr lang="es-ES" sz="2000" dirty="0"/>
              <a:t>4.1 Cláusulas limitativas: no cumplimiento de los requisitos del art. 3 LCS (transparencia, conocimiento y aceptación)</a:t>
            </a:r>
          </a:p>
          <a:p>
            <a:pPr lvl="1"/>
            <a:r>
              <a:rPr lang="es-ES" sz="2000" dirty="0"/>
              <a:t>4.2 Lesividad</a:t>
            </a:r>
          </a:p>
          <a:p>
            <a:pPr lvl="1"/>
            <a:r>
              <a:rPr lang="es-ES" sz="2000" dirty="0"/>
              <a:t>4.3 Conflicto de intereses</a:t>
            </a:r>
          </a:p>
          <a:p>
            <a:r>
              <a:rPr lang="es-ES" sz="2000" dirty="0"/>
              <a:t>5 Gastos y honorarios incluibles</a:t>
            </a:r>
          </a:p>
          <a:p>
            <a:r>
              <a:rPr lang="es-ES" sz="2000" dirty="0"/>
              <a:t>6 Baremos colegiales</a:t>
            </a:r>
          </a:p>
          <a:p>
            <a:r>
              <a:rPr lang="es-ES" sz="2000" dirty="0"/>
              <a:t>7 Tipo de interés</a:t>
            </a:r>
          </a:p>
          <a:p>
            <a:r>
              <a:rPr lang="es-ES" sz="2000" dirty="0"/>
              <a:t>8 Reclamaciones extrajudiciales e intervención no preceptiva</a:t>
            </a:r>
          </a:p>
          <a:p>
            <a:r>
              <a:rPr lang="es-ES" sz="2000" dirty="0"/>
              <a:t>9 Cobertura a ocupantes</a:t>
            </a:r>
          </a:p>
          <a:p>
            <a:r>
              <a:rPr lang="es-ES" sz="2000" dirty="0"/>
              <a:t>10 Legitimación activa del letrado </a:t>
            </a:r>
          </a:p>
          <a:p>
            <a:r>
              <a:rPr lang="es-ES" sz="2000" dirty="0"/>
              <a:t>11 Cesión de los derechos de crédito</a:t>
            </a:r>
          </a:p>
          <a:p>
            <a:r>
              <a:rPr lang="es-ES" sz="2000" dirty="0"/>
              <a:t>12 Otras cuestiones de interés (proporcionalidad y no pago previo)</a:t>
            </a:r>
          </a:p>
          <a:p>
            <a:r>
              <a:rPr lang="es-ES" sz="2000" dirty="0"/>
              <a:t>13 Ejemplos prácticos</a:t>
            </a:r>
          </a:p>
          <a:p>
            <a:endParaRPr lang="es-ES" dirty="0"/>
          </a:p>
          <a:p>
            <a:endParaRPr lang="es-ES" dirty="0"/>
          </a:p>
          <a:p>
            <a:endParaRPr lang="es-ES" dirty="0"/>
          </a:p>
        </p:txBody>
      </p:sp>
    </p:spTree>
    <p:extLst>
      <p:ext uri="{BB962C8B-B14F-4D97-AF65-F5344CB8AC3E}">
        <p14:creationId xmlns:p14="http://schemas.microsoft.com/office/powerpoint/2010/main" val="685142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posición de imagen" descr="salasdoc0045.pdf - Adobe Acrobat Reader DC"/>
          <p:cNvPicPr>
            <a:picLocks noGrp="1" noChangeAspect="1"/>
          </p:cNvPicPr>
          <p:nvPr>
            <p:ph type="pic" idx="1"/>
          </p:nvPr>
        </p:nvPicPr>
        <p:blipFill>
          <a:blip r:embed="rId2" cstate="print"/>
          <a:srcRect/>
          <a:stretch>
            <a:fillRect/>
          </a:stretch>
        </p:blipFill>
        <p:spPr>
          <a:xfrm rot="5400000">
            <a:off x="5859670" y="855446"/>
            <a:ext cx="1857388" cy="3575472"/>
          </a:xfrm>
          <a:ln>
            <a:solidFill>
              <a:schemeClr val="tx1"/>
            </a:solidFill>
            <a:prstDash val="solid"/>
          </a:ln>
        </p:spPr>
      </p:pic>
      <p:pic>
        <p:nvPicPr>
          <p:cNvPr id="7" name="4 Marcador de posición de imagen" descr="salasdoc0045.pdf - Adobe Acrobat Reader DC"/>
          <p:cNvPicPr>
            <a:picLocks noChangeAspect="1"/>
          </p:cNvPicPr>
          <p:nvPr/>
        </p:nvPicPr>
        <p:blipFill>
          <a:blip r:embed="rId3" cstate="print"/>
          <a:srcRect/>
          <a:stretch>
            <a:fillRect/>
          </a:stretch>
        </p:blipFill>
        <p:spPr>
          <a:xfrm>
            <a:off x="4929190" y="4643446"/>
            <a:ext cx="3847445" cy="642942"/>
          </a:xfrm>
          <a:prstGeom prst="rect">
            <a:avLst/>
          </a:prstGeom>
          <a:ln>
            <a:noFill/>
          </a:ln>
          <a:effectLst>
            <a:outerShdw blurRad="292100" dist="139700" dir="2700000" algn="tl" rotWithShape="0">
              <a:srgbClr val="333333">
                <a:alpha val="65000"/>
              </a:srgbClr>
            </a:outerShdw>
          </a:effectLst>
        </p:spPr>
      </p:pic>
      <p:pic>
        <p:nvPicPr>
          <p:cNvPr id="4098" name="Picture 2" descr="Resultado de imagen de AXA"/>
          <p:cNvPicPr>
            <a:picLocks noChangeAspect="1" noChangeArrowheads="1"/>
          </p:cNvPicPr>
          <p:nvPr/>
        </p:nvPicPr>
        <p:blipFill>
          <a:blip r:embed="rId4" cstate="print"/>
          <a:srcRect/>
          <a:stretch>
            <a:fillRect/>
          </a:stretch>
        </p:blipFill>
        <p:spPr bwMode="auto">
          <a:xfrm>
            <a:off x="1000100" y="0"/>
            <a:ext cx="2714644" cy="2714644"/>
          </a:xfrm>
          <a:prstGeom prst="rect">
            <a:avLst/>
          </a:prstGeom>
          <a:noFill/>
        </p:spPr>
      </p:pic>
      <p:pic>
        <p:nvPicPr>
          <p:cNvPr id="6" name="4 Marcador de posición de imagen" descr="salasdoc0045.pdf - Adobe Acrobat Reader DC"/>
          <p:cNvPicPr>
            <a:picLocks noChangeAspect="1"/>
          </p:cNvPicPr>
          <p:nvPr/>
        </p:nvPicPr>
        <p:blipFill>
          <a:blip r:embed="rId5" cstate="print"/>
          <a:srcRect/>
          <a:stretch>
            <a:fillRect/>
          </a:stretch>
        </p:blipFill>
        <p:spPr>
          <a:xfrm>
            <a:off x="571472" y="3500438"/>
            <a:ext cx="3942695" cy="5240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ART. 3 LCS - IV</a:t>
            </a:r>
          </a:p>
        </p:txBody>
      </p:sp>
      <p:sp>
        <p:nvSpPr>
          <p:cNvPr id="3" name="2 Marcador de contenido"/>
          <p:cNvSpPr>
            <a:spLocks noGrp="1"/>
          </p:cNvSpPr>
          <p:nvPr>
            <p:ph idx="1"/>
          </p:nvPr>
        </p:nvSpPr>
        <p:spPr/>
        <p:txBody>
          <a:bodyPr>
            <a:normAutofit fontScale="85000" lnSpcReduction="20000"/>
          </a:bodyPr>
          <a:lstStyle/>
          <a:p>
            <a:pPr algn="just"/>
            <a:r>
              <a:rPr lang="es-ES" dirty="0"/>
              <a:t>En los contratos de seguro celebrados con consumidores, las cláusulas limitativas de los derechos del asegurado tendrán que superar un </a:t>
            </a:r>
            <a:r>
              <a:rPr lang="es-ES" b="1" u="sng" dirty="0"/>
              <a:t>triple control</a:t>
            </a:r>
            <a:r>
              <a:rPr lang="es-ES" dirty="0"/>
              <a:t>: </a:t>
            </a:r>
            <a:r>
              <a:rPr lang="es-ES" b="1" u="sng" dirty="0"/>
              <a:t>incorporación, transparencia y contenido</a:t>
            </a:r>
            <a:r>
              <a:rPr lang="es-ES" dirty="0"/>
              <a:t>. Si no superan este último control, </a:t>
            </a:r>
            <a:r>
              <a:rPr lang="es-ES" u="sng" dirty="0"/>
              <a:t>se considerarán lesivas</a:t>
            </a:r>
            <a:r>
              <a:rPr lang="es-ES" dirty="0"/>
              <a:t> y, por tanto, </a:t>
            </a:r>
            <a:r>
              <a:rPr lang="es-ES" b="1" u="sng" dirty="0"/>
              <a:t>nulas</a:t>
            </a:r>
            <a:r>
              <a:rPr lang="es-ES" dirty="0"/>
              <a:t>; teniéndose por no puestas aquellas cláusulas que puedan considerarse injustas desproporcionadas, inicuas o, en general, abusivas (en el sentido del art. 82 TRLGCU).</a:t>
            </a:r>
          </a:p>
          <a:p>
            <a:endParaRPr lang="es-ES" dirty="0"/>
          </a:p>
          <a:p>
            <a:pPr algn="just"/>
            <a:r>
              <a:rPr lang="es-ES" dirty="0"/>
              <a:t>La </a:t>
            </a:r>
            <a:r>
              <a:rPr lang="es-ES" b="1" dirty="0"/>
              <a:t>sentencia de la Sala 1ª del Tribunal Supremo de 19 de julio de 2016</a:t>
            </a:r>
            <a:r>
              <a:rPr lang="es-ES" dirty="0"/>
              <a:t> (Sentencia 498/2016, de 19 de julio, de la Sala Primera del Tribunal Supremo, Nº de Recurso: 1645/2014, Ponente Excmo. Sr. Eduardo Baena Ruiz), deja clara la posición de nuestro alto tribunal en materia de transparencia en los contratos de seguro.</a:t>
            </a:r>
          </a:p>
          <a:p>
            <a:endParaRPr lang="es-E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a:t>ART. 3 – V</a:t>
            </a:r>
          </a:p>
        </p:txBody>
      </p:sp>
      <p:sp>
        <p:nvSpPr>
          <p:cNvPr id="3" name="2 Marcador de contenido"/>
          <p:cNvSpPr>
            <a:spLocks noGrp="1"/>
          </p:cNvSpPr>
          <p:nvPr>
            <p:ph idx="1"/>
          </p:nvPr>
        </p:nvSpPr>
        <p:spPr/>
        <p:txBody>
          <a:bodyPr>
            <a:normAutofit fontScale="55000" lnSpcReduction="20000"/>
          </a:bodyPr>
          <a:lstStyle/>
          <a:p>
            <a:pPr>
              <a:buNone/>
            </a:pPr>
            <a:r>
              <a:rPr lang="es-ES_tradnl" b="1" dirty="0"/>
              <a:t>	La STS n.º 375/2016, de fecha 03-06-2016</a:t>
            </a:r>
            <a:r>
              <a:rPr lang="es-ES_tradnl" dirty="0"/>
              <a:t>, </a:t>
            </a:r>
            <a:r>
              <a:rPr lang="es-ES_tradnl" dirty="0" err="1"/>
              <a:t>rec</a:t>
            </a:r>
            <a:r>
              <a:rPr lang="es-ES_tradnl" dirty="0"/>
              <a:t>. 858/2014 (EDJ 2016/79336): </a:t>
            </a:r>
            <a:r>
              <a:rPr lang="es-ES_tradnl" b="1" dirty="0"/>
              <a:t>requisitos de la póliza en cuanto al art. 3 de la LCS</a:t>
            </a:r>
            <a:r>
              <a:rPr lang="es-ES_tradnl" dirty="0"/>
              <a:t>:</a:t>
            </a:r>
            <a:endParaRPr lang="es-ES" dirty="0"/>
          </a:p>
          <a:p>
            <a:pPr algn="just"/>
            <a:endParaRPr lang="es-ES" dirty="0"/>
          </a:p>
          <a:p>
            <a:pPr algn="just"/>
            <a:r>
              <a:rPr lang="es-ES" i="1" dirty="0"/>
              <a:t>El artículo 3 dispone, entre otras cosas, que </a:t>
            </a:r>
            <a:r>
              <a:rPr lang="es-ES" i="1" dirty="0">
                <a:solidFill>
                  <a:srgbClr val="FF0000"/>
                </a:solidFill>
              </a:rPr>
              <a:t>«</a:t>
            </a:r>
            <a:r>
              <a:rPr lang="es-ES" b="1" i="1" dirty="0">
                <a:solidFill>
                  <a:srgbClr val="FF0000"/>
                </a:solidFill>
              </a:rPr>
              <a:t>se destacarán de modo especial las cláusulas limitativas de los derechos de los asegurados, que deberán ser específicamente aceptadas por escrito</a:t>
            </a:r>
            <a:r>
              <a:rPr lang="es-ES" i="1" dirty="0">
                <a:solidFill>
                  <a:srgbClr val="FF0000"/>
                </a:solidFill>
              </a:rPr>
              <a:t>»</a:t>
            </a:r>
            <a:r>
              <a:rPr lang="es-ES" i="1" dirty="0"/>
              <a:t>. Se trata de una previsión legal que requiere una </a:t>
            </a:r>
            <a:r>
              <a:rPr lang="es-ES" b="1" i="1" u="sng" dirty="0"/>
              <a:t>aceptación especial</a:t>
            </a:r>
            <a:r>
              <a:rPr lang="es-ES" i="1" dirty="0"/>
              <a:t> de dichas cláusulas por el tomador del seguro y no sólo mediante la aceptación por escrito, sino además a través de </a:t>
            </a:r>
            <a:r>
              <a:rPr lang="es-ES" b="1" i="1" u="sng" dirty="0">
                <a:solidFill>
                  <a:srgbClr val="FF0000"/>
                </a:solidFill>
              </a:rPr>
              <a:t>la exigencia de que dichas cláusulas se destaquen de modo especial (mediante otro tipo de letra, mayor tamaño de la misma, subrayado o procedimiento equivalente)</a:t>
            </a:r>
            <a:r>
              <a:rPr lang="es-ES" i="1" dirty="0"/>
              <a:t>, dando así garantía de que el tomador del seguro ha tenido la posibilidad de conocer la limitación sin empleo de una especial atención y diligencia en el examen del contenido de la póliza. </a:t>
            </a:r>
            <a:endParaRPr lang="es-ES" dirty="0"/>
          </a:p>
          <a:p>
            <a:pPr algn="just">
              <a:buNone/>
            </a:pPr>
            <a:endParaRPr lang="es-ES" dirty="0"/>
          </a:p>
          <a:p>
            <a:pPr algn="just"/>
            <a:r>
              <a:rPr lang="es-ES" i="1" dirty="0"/>
              <a:t>En el caso presente se dice que existe la firma del tomador aceptando la cláusula que limita sus derechos, </a:t>
            </a:r>
            <a:r>
              <a:rPr lang="es-ES" b="1" i="1" dirty="0"/>
              <a:t>pero desde luego en absoluto dicha cláusula limitativa aparece destacada en la póliza por lo que no cumple la exigencia del artículo 3 LCS para su </a:t>
            </a:r>
            <a:r>
              <a:rPr lang="es-ES" b="1" i="1" dirty="0" err="1"/>
              <a:t>oponibilidad</a:t>
            </a:r>
            <a:r>
              <a:rPr lang="es-ES" b="1" i="1" dirty="0"/>
              <a:t> al tomador y al asegurado</a:t>
            </a:r>
            <a:r>
              <a:rPr lang="es-ES" i="1" dirty="0"/>
              <a:t>.</a:t>
            </a:r>
            <a:endParaRPr lang="es-ES" dirty="0"/>
          </a:p>
          <a:p>
            <a:pPr algn="just">
              <a:buNone/>
            </a:pPr>
            <a:endParaRPr lang="es-ES" dirty="0"/>
          </a:p>
          <a:p>
            <a:pPr algn="just"/>
            <a:r>
              <a:rPr lang="es-ES" b="1" i="1" u="sng" dirty="0"/>
              <a:t>De ahí que haya de estimarse que se ha producido la infracción de dicha norma y de la numerosa jurisprudencia que la interpreta de forma rigurosa, integrada, entre otras, por las sentencias que cita la parte recurrente que se limitan a reiterar </a:t>
            </a:r>
            <a:r>
              <a:rPr lang="es-ES" b="1" i="1" u="sng" dirty="0">
                <a:solidFill>
                  <a:srgbClr val="FF0000"/>
                </a:solidFill>
              </a:rPr>
              <a:t>la clara exigencia del artículo 3 LCS en el sentido de que las cláusulas limitativas deberás aparecer especialmente destacadas en el contrato</a:t>
            </a:r>
            <a:r>
              <a:rPr lang="es-ES" i="1" dirty="0"/>
              <a:t>.</a:t>
            </a:r>
            <a:endParaRPr lang="es-ES" dirty="0"/>
          </a:p>
          <a:p>
            <a:endParaRPr lang="es-E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92664"/>
          </a:xfrm>
        </p:spPr>
        <p:txBody>
          <a:bodyPr>
            <a:normAutofit fontScale="90000"/>
          </a:bodyPr>
          <a:lstStyle/>
          <a:p>
            <a:r>
              <a:rPr lang="es-ES" dirty="0"/>
              <a:t> </a:t>
            </a:r>
          </a:p>
        </p:txBody>
      </p:sp>
      <p:sp>
        <p:nvSpPr>
          <p:cNvPr id="3" name="2 Marcador de contenido"/>
          <p:cNvSpPr>
            <a:spLocks noGrp="1"/>
          </p:cNvSpPr>
          <p:nvPr>
            <p:ph idx="1"/>
          </p:nvPr>
        </p:nvSpPr>
        <p:spPr>
          <a:xfrm>
            <a:off x="457200" y="1124744"/>
            <a:ext cx="8229600" cy="5199856"/>
          </a:xfrm>
        </p:spPr>
        <p:txBody>
          <a:bodyPr>
            <a:normAutofit fontScale="70000" lnSpcReduction="20000"/>
          </a:bodyPr>
          <a:lstStyle/>
          <a:p>
            <a:pPr algn="just"/>
            <a:r>
              <a:rPr lang="es-ES" dirty="0"/>
              <a:t>En igual sentido se pronuncia también la </a:t>
            </a:r>
            <a:r>
              <a:rPr lang="es-ES" b="1" dirty="0">
                <a:solidFill>
                  <a:srgbClr val="00B0F0"/>
                </a:solidFill>
              </a:rPr>
              <a:t>Sentencia de 1 julio de 2011 de la Audiencia Provincial de La Coruña (Sección 5ª)</a:t>
            </a:r>
            <a:r>
              <a:rPr lang="es-ES" dirty="0">
                <a:solidFill>
                  <a:srgbClr val="00B0F0"/>
                </a:solidFill>
              </a:rPr>
              <a:t> </a:t>
            </a:r>
            <a:r>
              <a:rPr lang="es-ES" dirty="0"/>
              <a:t>que califica de limitativa cualquier restricción o excepción al derecho del asegurado a </a:t>
            </a:r>
            <a:r>
              <a:rPr lang="es-ES" u="sng" dirty="0"/>
              <a:t>libre elección del Procurador y Abogado</a:t>
            </a:r>
            <a:r>
              <a:rPr lang="es-ES" dirty="0"/>
              <a:t>: </a:t>
            </a:r>
          </a:p>
          <a:p>
            <a:pPr algn="just">
              <a:buNone/>
            </a:pPr>
            <a:endParaRPr lang="es-ES" dirty="0"/>
          </a:p>
          <a:p>
            <a:pPr algn="just">
              <a:buNone/>
            </a:pPr>
            <a:r>
              <a:rPr lang="es-ES" i="1" dirty="0"/>
              <a:t>	“Siendo el objeto cubierto por el </a:t>
            </a:r>
            <a:r>
              <a:rPr lang="es-ES" b="1" i="1" u="sng" dirty="0"/>
              <a:t>Seguro de Defensa Jurídica</a:t>
            </a:r>
            <a:r>
              <a:rPr lang="es-ES" i="1" dirty="0"/>
              <a:t> los gastos en que pueda incurrir el asegurado en un procedimiento judicial (arbitral o administrativo) para la reclamación de daños derivados de accidente de circulación del vehículo asegurado, así como el servicio de asistencia jurídica judicial y extrajudicial, con derecho del asegurado a libre elección del Procurador y Abogado, </a:t>
            </a:r>
            <a:r>
              <a:rPr lang="es-ES" b="1" i="1" u="sng" dirty="0">
                <a:solidFill>
                  <a:srgbClr val="FF0000"/>
                </a:solidFill>
              </a:rPr>
              <a:t>es evidente que cualquier restricción o excepción de esta cobertura constituye una cláusula limitativa y restrictiva de los derechos del asegurado, que para resultar oponible a éste "deberán ser específicamente aceptadas por éste" (art. 3 de la Ley de Contrato de Seguro)</a:t>
            </a:r>
            <a:r>
              <a:rPr lang="es-ES" i="1" u="sng" dirty="0">
                <a:solidFill>
                  <a:srgbClr val="FF0000"/>
                </a:solidFill>
              </a:rPr>
              <a:t>.</a:t>
            </a:r>
            <a:r>
              <a:rPr lang="es-ES" i="1" dirty="0"/>
              <a:t> Reparemos en que en el seguro de defensa jurídica concertado entre las partes el asegurador se obliga, dentro de los límites establecidos en la ley y en este contrato, a la prestación de los servicios de asistencia jurídica judicial y extrajudicial al asegurado (...) así como al pago de los gastos en que pueda incurrir el asegurado como consecuencia de dicha intervención. Entre estos gastos figuran los honorarios por la asistencia jurídica judicial o extrajudicial de letrado y </a:t>
            </a:r>
            <a:r>
              <a:rPr lang="es-ES" i="1" dirty="0">
                <a:solidFill>
                  <a:srgbClr val="00B0F0"/>
                </a:solidFill>
              </a:rPr>
              <a:t>por lo tanto </a:t>
            </a:r>
            <a:r>
              <a:rPr lang="es-ES" b="1" i="1" dirty="0">
                <a:solidFill>
                  <a:srgbClr val="00B0F0"/>
                </a:solidFill>
              </a:rPr>
              <a:t>cualquier limitación de este derecho inicialmente otorgado como cobertura, </a:t>
            </a:r>
            <a:r>
              <a:rPr lang="es-ES" b="1" i="1" u="sng" dirty="0">
                <a:solidFill>
                  <a:srgbClr val="00B0F0"/>
                </a:solidFill>
              </a:rPr>
              <a:t>debe reunir los requisitos del art. 3 de la LCS</a:t>
            </a:r>
            <a:r>
              <a:rPr lang="es-ES" i="1" dirty="0"/>
              <a:t>.”</a:t>
            </a:r>
            <a:endParaRPr lang="es-ES" dirty="0"/>
          </a:p>
          <a:p>
            <a:endParaRPr lang="es-E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370416"/>
          </a:xfrm>
        </p:spPr>
        <p:txBody>
          <a:bodyPr>
            <a:normAutofit fontScale="90000"/>
          </a:bodyPr>
          <a:lstStyle/>
          <a:p>
            <a:pPr algn="ctr"/>
            <a:r>
              <a:rPr lang="es-ES" b="1" dirty="0"/>
              <a:t>STS 29-01-2019</a:t>
            </a:r>
            <a:br>
              <a:rPr lang="es-ES" b="1" dirty="0"/>
            </a:br>
            <a:r>
              <a:rPr lang="es-ES" sz="2900" b="1" dirty="0"/>
              <a:t>Ponente: Sr. Sancho Gargallo</a:t>
            </a:r>
            <a:br>
              <a:rPr lang="es-ES" sz="2900" b="1" dirty="0"/>
            </a:br>
            <a:r>
              <a:rPr lang="es-ES" sz="2900" b="1" dirty="0"/>
              <a:t>ART. 3 LCS – CLÁUSULAS LIMITATIVAS</a:t>
            </a:r>
          </a:p>
        </p:txBody>
      </p:sp>
      <p:sp>
        <p:nvSpPr>
          <p:cNvPr id="3" name="2 Marcador de contenido"/>
          <p:cNvSpPr>
            <a:spLocks noGrp="1"/>
          </p:cNvSpPr>
          <p:nvPr>
            <p:ph idx="1"/>
          </p:nvPr>
        </p:nvSpPr>
        <p:spPr/>
        <p:txBody>
          <a:bodyPr>
            <a:normAutofit fontScale="55000" lnSpcReduction="20000"/>
          </a:bodyPr>
          <a:lstStyle/>
          <a:p>
            <a:pPr>
              <a:buNone/>
            </a:pPr>
            <a:r>
              <a:rPr lang="es-ES" dirty="0"/>
              <a:t>RJ\2019\226</a:t>
            </a:r>
          </a:p>
          <a:p>
            <a:pPr>
              <a:buNone/>
            </a:pPr>
            <a:endParaRPr lang="es-ES" dirty="0"/>
          </a:p>
          <a:p>
            <a:pPr algn="just">
              <a:buNone/>
            </a:pPr>
            <a:r>
              <a:rPr lang="es-ES" b="1" dirty="0"/>
              <a:t>SEGURO: CLÁUSULAS LIMITATIVAS DE LOS DERECHOS DE LOS ASEGURADOS: Distinción de</a:t>
            </a:r>
          </a:p>
          <a:p>
            <a:pPr algn="just">
              <a:buNone/>
            </a:pPr>
            <a:r>
              <a:rPr lang="es-ES" dirty="0"/>
              <a:t>las cláusulas de delimitación de la cobertura: requisitos esenciales: doctrina jurisprudencial; </a:t>
            </a:r>
          </a:p>
          <a:p>
            <a:pPr algn="just">
              <a:buNone/>
            </a:pPr>
            <a:r>
              <a:rPr lang="es-ES" dirty="0"/>
              <a:t>SEGURO DE RESPONSABILIDAD CIVIL: RECLAMACIÓN DE CANTIDAD: PROCEDENCIA:</a:t>
            </a:r>
          </a:p>
          <a:p>
            <a:pPr algn="just">
              <a:buNone/>
            </a:pPr>
            <a:r>
              <a:rPr lang="es-ES" dirty="0"/>
              <a:t>RESPONSABILIDAD SUBSIDIARIA DE DOS ADMINISTRADORES SOCIALES ACORDADA POR</a:t>
            </a:r>
          </a:p>
          <a:p>
            <a:pPr algn="just">
              <a:buNone/>
            </a:pPr>
            <a:r>
              <a:rPr lang="es-ES" dirty="0"/>
              <a:t>LA AEAT POR EL IMPAGO DE UNAS DEUDAS TRIBUTARIAS: Cobertura de responsabilidad por</a:t>
            </a:r>
          </a:p>
          <a:p>
            <a:pPr algn="just">
              <a:buNone/>
            </a:pPr>
            <a:r>
              <a:rPr lang="es-ES" dirty="0"/>
              <a:t>actos realizados en el ejercicio de su cargo siendo las condiciones generales las que concretan qué</a:t>
            </a:r>
          </a:p>
          <a:p>
            <a:pPr algn="just">
              <a:buNone/>
            </a:pPr>
            <a:r>
              <a:rPr lang="es-ES" dirty="0"/>
              <a:t>actos quedan cubiertos y cuáles quedan excluidos: exclusión expresa de la indemnización por</a:t>
            </a:r>
          </a:p>
          <a:p>
            <a:pPr algn="just">
              <a:buNone/>
            </a:pPr>
            <a:r>
              <a:rPr lang="es-ES" dirty="0"/>
              <a:t>impago de impuestos: responsabilidad cuyo contenido natural no se limita a la responsabilidad civil</a:t>
            </a:r>
          </a:p>
          <a:p>
            <a:pPr algn="just">
              <a:buNone/>
            </a:pPr>
            <a:r>
              <a:rPr lang="es-ES" dirty="0"/>
              <a:t>regulada en la LSC sino que alcanza también a la que se prevé en la LGT: responsabilidad </a:t>
            </a:r>
          </a:p>
          <a:p>
            <a:pPr algn="just">
              <a:buNone/>
            </a:pPr>
            <a:r>
              <a:rPr lang="es-ES" dirty="0"/>
              <a:t>relativamente común que es lógico que se encuentre en la previsión de quien concierta el seguro: </a:t>
            </a:r>
            <a:r>
              <a:rPr lang="es-ES" b="1" dirty="0">
                <a:solidFill>
                  <a:srgbClr val="00B0F0"/>
                </a:solidFill>
              </a:rPr>
              <a:t>su</a:t>
            </a:r>
          </a:p>
          <a:p>
            <a:pPr algn="just">
              <a:buNone/>
            </a:pPr>
            <a:r>
              <a:rPr lang="es-ES" b="1" dirty="0">
                <a:solidFill>
                  <a:srgbClr val="00B0F0"/>
                </a:solidFill>
              </a:rPr>
              <a:t>exclusión en el apartado de condiciones generales sin una aceptación expresa, debe considerarse</a:t>
            </a:r>
          </a:p>
          <a:p>
            <a:pPr algn="just">
              <a:buNone/>
            </a:pPr>
            <a:r>
              <a:rPr lang="es-ES" b="1" dirty="0">
                <a:solidFill>
                  <a:srgbClr val="00B0F0"/>
                </a:solidFill>
              </a:rPr>
              <a:t>sorpresiva y por ello limitativa de derechos, debiendo tenerla por no puesta.</a:t>
            </a:r>
          </a:p>
          <a:p>
            <a:pPr>
              <a:buNone/>
            </a:pPr>
            <a:endParaRPr lang="es-ES" dirty="0"/>
          </a:p>
          <a:p>
            <a:r>
              <a:rPr lang="es-ES" dirty="0"/>
              <a:t>ECLI:ECLI:ES:TS:2019:162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656184"/>
          </a:xfrm>
        </p:spPr>
        <p:txBody>
          <a:bodyPr>
            <a:normAutofit fontScale="90000"/>
          </a:bodyPr>
          <a:lstStyle/>
          <a:p>
            <a:pPr algn="ctr"/>
            <a:r>
              <a:rPr lang="es-ES" sz="4000" b="1" dirty="0"/>
              <a:t>STS 02-03-2020 y STS Pleno 14-07-2015</a:t>
            </a:r>
            <a:br>
              <a:rPr lang="es-ES" b="1" dirty="0"/>
            </a:br>
            <a:r>
              <a:rPr lang="es-ES" sz="2900" b="1" dirty="0"/>
              <a:t>Ponente: Francisco Marín Castán</a:t>
            </a:r>
            <a:br>
              <a:rPr lang="es-ES" sz="2900" b="1" dirty="0"/>
            </a:br>
            <a:r>
              <a:rPr lang="es-ES" sz="2900" b="1" dirty="0"/>
              <a:t>ART. 3 LCS – CLÁUSULAS LIMITATIVAS</a:t>
            </a:r>
            <a:br>
              <a:rPr lang="es-ES" sz="2900" b="1" dirty="0"/>
            </a:br>
            <a:r>
              <a:rPr lang="es-ES" sz="2900" b="1" dirty="0"/>
              <a:t>“LA DOBLE FIRMA”</a:t>
            </a:r>
          </a:p>
        </p:txBody>
      </p:sp>
      <p:sp>
        <p:nvSpPr>
          <p:cNvPr id="3" name="2 Marcador de contenido"/>
          <p:cNvSpPr>
            <a:spLocks noGrp="1"/>
          </p:cNvSpPr>
          <p:nvPr>
            <p:ph idx="1"/>
          </p:nvPr>
        </p:nvSpPr>
        <p:spPr>
          <a:xfrm>
            <a:off x="457200" y="2276872"/>
            <a:ext cx="8229600" cy="4047728"/>
          </a:xfrm>
        </p:spPr>
        <p:txBody>
          <a:bodyPr>
            <a:normAutofit/>
          </a:bodyPr>
          <a:lstStyle/>
          <a:p>
            <a:pPr>
              <a:buNone/>
            </a:pPr>
            <a:r>
              <a:rPr lang="es-ES" sz="1600" dirty="0"/>
              <a:t>ECLI: </a:t>
            </a:r>
            <a:r>
              <a:rPr lang="es-ES" sz="1600" b="1" dirty="0"/>
              <a:t>ES:TS:2020:705  </a:t>
            </a:r>
            <a:r>
              <a:rPr lang="es-ES" sz="1600" dirty="0"/>
              <a:t>(Santa Lucía Seguros – J. Santa Fe –GR-)</a:t>
            </a:r>
          </a:p>
          <a:p>
            <a:pPr>
              <a:buNone/>
            </a:pPr>
            <a:endParaRPr lang="es-ES" sz="900" dirty="0"/>
          </a:p>
          <a:p>
            <a:r>
              <a:rPr lang="es-ES" sz="1600" dirty="0"/>
              <a:t>Desestimada la demanda en ambas instancias con fundamento en la existencia de una cláusula limitativa de derechos del asegurado inserta en las condiciones generales, a las que remitían las particulares, </a:t>
            </a:r>
            <a:r>
              <a:rPr lang="es-ES" sz="1600" u="sng" dirty="0"/>
              <a:t>la controversia se reduce a determinar si en este caso la cláusula cumplía la </a:t>
            </a:r>
            <a:r>
              <a:rPr lang="es-ES" sz="1600" u="sng" dirty="0">
                <a:highlight>
                  <a:srgbClr val="FFFF00"/>
                </a:highlight>
              </a:rPr>
              <a:t>doble exigencia legal </a:t>
            </a:r>
            <a:r>
              <a:rPr lang="es-ES" sz="1600" u="sng" dirty="0"/>
              <a:t>establecida para su validez en el art. 3 LCS</a:t>
            </a:r>
            <a:r>
              <a:rPr lang="es-ES" sz="1600" dirty="0"/>
              <a:t>.</a:t>
            </a:r>
            <a:endParaRPr lang="es-ES" sz="1600" b="1" dirty="0">
              <a:solidFill>
                <a:srgbClr val="00B0F0"/>
              </a:solidFill>
            </a:endParaRPr>
          </a:p>
          <a:p>
            <a:pPr>
              <a:buNone/>
            </a:pPr>
            <a:endParaRPr lang="es-ES" sz="900" dirty="0"/>
          </a:p>
          <a:p>
            <a:r>
              <a:rPr lang="es-ES" sz="1600" dirty="0"/>
              <a:t>1.4. La firma del tomador/asegurado Sr. Sixto consta en el documento de condiciones particulares (doc. 2 de la contestación, folio 91 de las actuaciones de primera instancia). Por el contrario, no consta su firma en el documento de condiciones generales. Tampoco consta la firma de la Sra. Regina en ninguno de estos documentos.</a:t>
            </a:r>
          </a:p>
          <a:p>
            <a:pPr marL="0" indent="0">
              <a:buNone/>
            </a:pPr>
            <a:endParaRPr lang="es-ES" sz="1600" dirty="0"/>
          </a:p>
          <a:p>
            <a:r>
              <a:rPr lang="es-ES" sz="1600" b="1" dirty="0">
                <a:solidFill>
                  <a:srgbClr val="00B0F0"/>
                </a:solidFill>
                <a:highlight>
                  <a:srgbClr val="FFFF00"/>
                </a:highlight>
              </a:rPr>
              <a:t>No es válida la remisión a las Condiciones Generales, tienen que estar firmadas unas y otras (las particulares y las generales). No valen las “cláusulas de estilo”.</a:t>
            </a:r>
          </a:p>
          <a:p>
            <a:endParaRPr lang="es-ES" sz="1600" dirty="0"/>
          </a:p>
        </p:txBody>
      </p:sp>
    </p:spTree>
    <p:extLst>
      <p:ext uri="{BB962C8B-B14F-4D97-AF65-F5344CB8AC3E}">
        <p14:creationId xmlns:p14="http://schemas.microsoft.com/office/powerpoint/2010/main" val="2318004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656184"/>
          </a:xfrm>
        </p:spPr>
        <p:txBody>
          <a:bodyPr>
            <a:normAutofit fontScale="90000"/>
          </a:bodyPr>
          <a:lstStyle/>
          <a:p>
            <a:pPr algn="ctr"/>
            <a:r>
              <a:rPr lang="es-ES" sz="4000" b="1" dirty="0"/>
              <a:t>STS 02-03-2020 y STS Pleno 14-07-2015</a:t>
            </a:r>
            <a:br>
              <a:rPr lang="es-ES" b="1" dirty="0"/>
            </a:br>
            <a:r>
              <a:rPr lang="es-ES" sz="2900" b="1" dirty="0"/>
              <a:t>Ponente: Francisco Marín Castán</a:t>
            </a:r>
            <a:br>
              <a:rPr lang="es-ES" sz="2900" b="1" dirty="0"/>
            </a:br>
            <a:r>
              <a:rPr lang="es-ES" sz="2900" b="1" dirty="0"/>
              <a:t>ART. 3 LCS – CLÁUSULAS LIMITATIVAS</a:t>
            </a:r>
            <a:br>
              <a:rPr lang="es-ES" sz="2900" b="1" dirty="0"/>
            </a:br>
            <a:r>
              <a:rPr lang="es-ES" sz="2900" b="1" dirty="0"/>
              <a:t>“LA DOBLE FIRMA” - II</a:t>
            </a:r>
          </a:p>
        </p:txBody>
      </p:sp>
      <p:sp>
        <p:nvSpPr>
          <p:cNvPr id="3" name="2 Marcador de contenido"/>
          <p:cNvSpPr>
            <a:spLocks noGrp="1"/>
          </p:cNvSpPr>
          <p:nvPr>
            <p:ph idx="1"/>
          </p:nvPr>
        </p:nvSpPr>
        <p:spPr>
          <a:xfrm>
            <a:off x="457200" y="2276872"/>
            <a:ext cx="8229600" cy="4248472"/>
          </a:xfrm>
        </p:spPr>
        <p:txBody>
          <a:bodyPr>
            <a:normAutofit/>
          </a:bodyPr>
          <a:lstStyle/>
          <a:p>
            <a:pPr>
              <a:buNone/>
            </a:pPr>
            <a:r>
              <a:rPr lang="es-ES" sz="1300" dirty="0"/>
              <a:t>ECLI: </a:t>
            </a:r>
            <a:r>
              <a:rPr lang="es-ES" sz="1300" b="1" dirty="0"/>
              <a:t>ES:TS:2020:705</a:t>
            </a:r>
          </a:p>
          <a:p>
            <a:pPr>
              <a:buNone/>
            </a:pPr>
            <a:endParaRPr lang="es-ES" sz="1300" b="1" dirty="0"/>
          </a:p>
          <a:p>
            <a:pPr marL="0" indent="0">
              <a:buNone/>
            </a:pPr>
            <a:r>
              <a:rPr lang="es-ES" sz="1300" b="1" dirty="0"/>
              <a:t>CUARTO.- </a:t>
            </a:r>
            <a:r>
              <a:rPr lang="es-ES" sz="1300" dirty="0"/>
              <a:t>Entrando, pues, a conocer del motivo, este debe ser estimado por las siguientes razones:</a:t>
            </a:r>
          </a:p>
          <a:p>
            <a:pPr marL="0" indent="0">
              <a:buNone/>
            </a:pPr>
            <a:endParaRPr lang="es-ES" sz="1300" dirty="0"/>
          </a:p>
          <a:p>
            <a:pPr marL="0" indent="0" algn="just">
              <a:buNone/>
            </a:pPr>
            <a:r>
              <a:rPr lang="es-ES" sz="1300" dirty="0"/>
              <a:t>1.ª) La sentencia de esta Sala 402/2015, de 14 de julio, de pleno, que se pronunció sobre una cláusula limitativa similar en un seguro de accidentes</a:t>
            </a:r>
            <a:r>
              <a:rPr lang="es-ES" sz="1300" dirty="0">
                <a:solidFill>
                  <a:schemeClr val="accent1"/>
                </a:solidFill>
              </a:rPr>
              <a:t>, tras interpretar la exigencia del art. 3 LCS de que las cláusulas limitativas aparezcan destacadas de modo esencial, interpreta la otra exigencia, es decir, la de que sean "específicamente aceptadas por escrito"</a:t>
            </a:r>
            <a:r>
              <a:rPr lang="es-ES" sz="1300" dirty="0"/>
              <a:t>, del siguiente modo:</a:t>
            </a:r>
          </a:p>
          <a:p>
            <a:pPr marL="0" indent="0">
              <a:buNone/>
            </a:pPr>
            <a:endParaRPr lang="es-ES" sz="1300" dirty="0"/>
          </a:p>
          <a:p>
            <a:pPr marL="0" indent="0" algn="just">
              <a:buNone/>
            </a:pPr>
            <a:r>
              <a:rPr lang="es-ES" sz="1300" dirty="0"/>
              <a:t>"Respecto a la exigencia de que las cláusulas limitativas deban ser </a:t>
            </a:r>
            <a:r>
              <a:rPr lang="es-ES" sz="1300" b="1" i="1" dirty="0"/>
              <a:t>"especialmente aceptadas por escrito</a:t>
            </a:r>
            <a:r>
              <a:rPr lang="es-ES" sz="1300" dirty="0"/>
              <a:t>", es un requisito que debe concurrir cumulativamente con el anterior ( STS de 15 de julio de 2008, RC 1839/2001), por lo que es imprescindible la firma del tomador. Como se ha señalado anteriormente, </a:t>
            </a:r>
            <a:r>
              <a:rPr lang="es-ES" sz="1300" b="1" dirty="0">
                <a:solidFill>
                  <a:srgbClr val="FF0000"/>
                </a:solidFill>
              </a:rPr>
              <a:t>la firma no debe aparecer solo en el contrato general, sino en las condiciones particulares que es el documento donde habitualmente deben aparecer las cláusulas limitativas de derechos.</a:t>
            </a:r>
            <a:r>
              <a:rPr lang="es-ES" sz="1300" dirty="0"/>
              <a:t> La STS de 17 de octubre de 2007 (RC 3398/2000) consideró cumplida esta exigencia cuando la firma del tomador del seguro aparece al final de las condiciones particulares y la de 22 de diciembre de 2008 (RC 1555/2003), </a:t>
            </a:r>
            <a:r>
              <a:rPr lang="es-ES" sz="1300" dirty="0">
                <a:solidFill>
                  <a:srgbClr val="FF0000"/>
                </a:solidFill>
              </a:rPr>
              <a:t>admitió su cumplimiento por remisión de la póliza a un </a:t>
            </a:r>
            <a:r>
              <a:rPr lang="es-ES" sz="1300" u="sng" dirty="0">
                <a:solidFill>
                  <a:srgbClr val="FF0000"/>
                </a:solidFill>
              </a:rPr>
              <a:t>documento apa</a:t>
            </a:r>
            <a:r>
              <a:rPr lang="es-ES" sz="1300" dirty="0">
                <a:solidFill>
                  <a:srgbClr val="FF0000"/>
                </a:solidFill>
              </a:rPr>
              <a:t>rte en el que aparecían, debidamente firmadas, las cláusulas limitativas debidamente destacadas</a:t>
            </a:r>
            <a:r>
              <a:rPr lang="es-ES" sz="1300" dirty="0"/>
              <a:t>. En ningún caso se ha exigido por esta Sala una firma para cada una de las cláusulas limitativas".</a:t>
            </a:r>
          </a:p>
        </p:txBody>
      </p:sp>
    </p:spTree>
    <p:extLst>
      <p:ext uri="{BB962C8B-B14F-4D97-AF65-F5344CB8AC3E}">
        <p14:creationId xmlns:p14="http://schemas.microsoft.com/office/powerpoint/2010/main" val="1237291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D4C405-D0F0-4D21-9E07-EB0AE25A2990}"/>
              </a:ext>
            </a:extLst>
          </p:cNvPr>
          <p:cNvSpPr>
            <a:spLocks noGrp="1"/>
          </p:cNvSpPr>
          <p:nvPr>
            <p:ph type="title"/>
          </p:nvPr>
        </p:nvSpPr>
        <p:spPr>
          <a:xfrm>
            <a:off x="457200" y="188640"/>
            <a:ext cx="8229600" cy="576064"/>
          </a:xfrm>
        </p:spPr>
        <p:txBody>
          <a:bodyPr>
            <a:normAutofit fontScale="90000"/>
          </a:bodyPr>
          <a:lstStyle/>
          <a:p>
            <a:br>
              <a:rPr lang="es-ES" dirty="0"/>
            </a:br>
            <a:r>
              <a:rPr lang="es-ES" dirty="0"/>
              <a:t>…</a:t>
            </a:r>
            <a:br>
              <a:rPr lang="es-ES" dirty="0"/>
            </a:br>
            <a:endParaRPr lang="es-ES" dirty="0"/>
          </a:p>
        </p:txBody>
      </p:sp>
      <p:sp>
        <p:nvSpPr>
          <p:cNvPr id="3" name="Marcador de contenido 2">
            <a:extLst>
              <a:ext uri="{FF2B5EF4-FFF2-40B4-BE49-F238E27FC236}">
                <a16:creationId xmlns:a16="http://schemas.microsoft.com/office/drawing/2014/main" id="{6CEFEF4A-BB91-43BB-ACF1-DC10721F707A}"/>
              </a:ext>
            </a:extLst>
          </p:cNvPr>
          <p:cNvSpPr>
            <a:spLocks noGrp="1"/>
          </p:cNvSpPr>
          <p:nvPr>
            <p:ph idx="1"/>
          </p:nvPr>
        </p:nvSpPr>
        <p:spPr>
          <a:xfrm>
            <a:off x="457200" y="980728"/>
            <a:ext cx="8229600" cy="5343872"/>
          </a:xfrm>
        </p:spPr>
        <p:txBody>
          <a:bodyPr>
            <a:normAutofit fontScale="70000" lnSpcReduction="20000"/>
          </a:bodyPr>
          <a:lstStyle/>
          <a:p>
            <a:pPr marL="0" indent="0" algn="just">
              <a:buNone/>
            </a:pPr>
            <a:r>
              <a:rPr lang="es-ES" dirty="0"/>
              <a:t>2.ª) </a:t>
            </a:r>
            <a:r>
              <a:rPr lang="es-ES" dirty="0">
                <a:solidFill>
                  <a:srgbClr val="FF0000"/>
                </a:solidFill>
              </a:rPr>
              <a:t>De esta doctrina jurisprudencial se desprende que si, como sucede en el presente caso, </a:t>
            </a:r>
            <a:r>
              <a:rPr lang="es-ES" u="sng" dirty="0">
                <a:solidFill>
                  <a:srgbClr val="FF0000"/>
                </a:solidFill>
              </a:rPr>
              <a:t>las condiciones particulares se remiten a las cláusulas limitativas que aparezcan en las condiciones generales que se entregan al tomador/asegurado</a:t>
            </a:r>
            <a:r>
              <a:rPr lang="es-ES" u="sng">
                <a:solidFill>
                  <a:srgbClr val="FF0000"/>
                </a:solidFill>
              </a:rPr>
              <a:t>, éste </a:t>
            </a:r>
            <a:r>
              <a:rPr lang="es-ES" u="sng" dirty="0">
                <a:solidFill>
                  <a:srgbClr val="FF0000"/>
                </a:solidFill>
              </a:rPr>
              <a:t>deberá firmar también estas condiciones generales</a:t>
            </a:r>
            <a:r>
              <a:rPr lang="es-ES" dirty="0">
                <a:solidFill>
                  <a:srgbClr val="FF0000"/>
                </a:solidFill>
              </a:rPr>
              <a:t>.</a:t>
            </a:r>
          </a:p>
          <a:p>
            <a:pPr marL="0" indent="0">
              <a:buNone/>
            </a:pPr>
            <a:endParaRPr lang="es-ES" dirty="0"/>
          </a:p>
          <a:p>
            <a:pPr marL="0" indent="0" algn="just">
              <a:buNone/>
            </a:pPr>
            <a:r>
              <a:rPr lang="es-ES" dirty="0"/>
              <a:t>3.ª) Hasta tal punto es así, que incluso las dos sentencias que la aseguradora recurrida cita en su apoyo ( sentencias 520/2017, de 27 de diciembre, y 76/2017, de 9 de febrero) vienen a abundar en esa misma doctrina, pues en ambos casos las condiciones generales en las que figuraban las cláusulas limitativas habían sido firmadas por el asegurado, </a:t>
            </a:r>
            <a:r>
              <a:rPr lang="es-ES" dirty="0">
                <a:solidFill>
                  <a:srgbClr val="FF0000"/>
                </a:solidFill>
              </a:rPr>
              <a:t>de modo que en ningún caso bastaba solo con la firma de la remisión contenida en las condiciones particulares</a:t>
            </a:r>
            <a:r>
              <a:rPr lang="es-ES" dirty="0"/>
              <a:t>.</a:t>
            </a:r>
          </a:p>
          <a:p>
            <a:pPr marL="0" indent="0">
              <a:buNone/>
            </a:pPr>
            <a:endParaRPr lang="es-ES" dirty="0"/>
          </a:p>
          <a:p>
            <a:pPr marL="0" indent="0" algn="just">
              <a:buNone/>
            </a:pPr>
            <a:r>
              <a:rPr lang="es-ES" dirty="0"/>
              <a:t>4.ª) Además, la firma del documento en el que figuran las cláusulas limitativas cobra aún mayor relevancia cuando, como sucede con la cláusula limitativa aquí litigiosa, suponen una reducción del concepto legal de accidente tal y como aparece en el art. 100 LCS, que en principio cubriría un siniestro como el que determinó el fallecimiento del asegurado esposo de la demandante, y más todavía cuando, como también sucede en el presente caso, las cláusulas limitativas no aparecían hasta la página 21 del documento de condiciones generales.</a:t>
            </a:r>
          </a:p>
          <a:p>
            <a:pPr marL="0" indent="0">
              <a:buNone/>
            </a:pPr>
            <a:endParaRPr lang="es-ES" dirty="0"/>
          </a:p>
          <a:p>
            <a:pPr marL="0" indent="0">
              <a:buNone/>
            </a:pPr>
            <a:r>
              <a:rPr lang="es-ES" dirty="0"/>
              <a:t>5.ª) En consecuencia, </a:t>
            </a:r>
            <a:r>
              <a:rPr lang="es-ES" dirty="0">
                <a:solidFill>
                  <a:srgbClr val="FF0000"/>
                </a:solidFill>
              </a:rPr>
              <a:t>la sentencia recurrida infringe el art. 3 LCS según la doctrina jurisprudencial que lo interpreta</a:t>
            </a:r>
            <a:r>
              <a:rPr lang="es-ES" dirty="0"/>
              <a:t>.</a:t>
            </a:r>
          </a:p>
        </p:txBody>
      </p:sp>
    </p:spTree>
    <p:extLst>
      <p:ext uri="{BB962C8B-B14F-4D97-AF65-F5344CB8AC3E}">
        <p14:creationId xmlns:p14="http://schemas.microsoft.com/office/powerpoint/2010/main" val="1060754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19256" cy="1152128"/>
          </a:xfrm>
        </p:spPr>
        <p:txBody>
          <a:bodyPr>
            <a:normAutofit fontScale="90000"/>
          </a:bodyPr>
          <a:lstStyle/>
          <a:p>
            <a:pPr algn="ctr"/>
            <a:br>
              <a:rPr lang="es-ES" sz="3200" b="1" dirty="0"/>
            </a:br>
            <a:br>
              <a:rPr lang="es-ES" sz="3200" b="1" dirty="0"/>
            </a:br>
            <a:br>
              <a:rPr lang="es-ES" sz="3200" b="1" dirty="0"/>
            </a:br>
            <a:br>
              <a:rPr lang="es-ES" sz="3200" b="1" dirty="0"/>
            </a:br>
            <a:r>
              <a:rPr lang="es-ES" sz="3200" b="1" dirty="0"/>
              <a:t>EJEMPLO DE “CONTRADICCIÓN EN PÓLIZA” (?)</a:t>
            </a:r>
            <a:br>
              <a:rPr lang="es-ES" sz="3200" b="1" dirty="0"/>
            </a:br>
            <a:r>
              <a:rPr lang="es-ES" sz="3200" b="1" dirty="0"/>
              <a:t>CLÁUSULAS LIMITATIVAS</a:t>
            </a:r>
            <a:br>
              <a:rPr lang="es-ES" sz="3200" b="1" dirty="0"/>
            </a:br>
            <a:endParaRPr lang="es-ES" sz="3200" b="1" dirty="0"/>
          </a:p>
        </p:txBody>
      </p:sp>
      <p:pic>
        <p:nvPicPr>
          <p:cNvPr id="1028" name="Picture 4"/>
          <p:cNvPicPr>
            <a:picLocks noGrp="1" noChangeAspect="1" noChangeArrowheads="1"/>
          </p:cNvPicPr>
          <p:nvPr>
            <p:ph idx="1"/>
          </p:nvPr>
        </p:nvPicPr>
        <p:blipFill>
          <a:blip r:embed="rId3" cstate="print"/>
          <a:srcRect/>
          <a:stretch>
            <a:fillRect/>
          </a:stretch>
        </p:blipFill>
        <p:spPr bwMode="auto">
          <a:xfrm>
            <a:off x="1051097" y="1556793"/>
            <a:ext cx="7041806" cy="476780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200" b="1" dirty="0"/>
              <a:t>¿Y qué presentó la aseguradora…?</a:t>
            </a:r>
            <a:br>
              <a:rPr lang="es-ES" sz="3200" b="1" dirty="0"/>
            </a:br>
            <a:endParaRPr lang="es-ES" sz="3200" b="1"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34011" y="1935163"/>
            <a:ext cx="7475978" cy="438943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¿Qué te sugiere esto?</a:t>
            </a:r>
          </a:p>
        </p:txBody>
      </p:sp>
      <p:sp>
        <p:nvSpPr>
          <p:cNvPr id="3" name="2 Marcador de contenido"/>
          <p:cNvSpPr>
            <a:spLocks noGrp="1"/>
          </p:cNvSpPr>
          <p:nvPr>
            <p:ph idx="1"/>
          </p:nvPr>
        </p:nvSpPr>
        <p:spPr>
          <a:xfrm>
            <a:off x="457200" y="2204864"/>
            <a:ext cx="8229600" cy="4119736"/>
          </a:xfrm>
        </p:spPr>
        <p:txBody>
          <a:bodyPr>
            <a:normAutofit/>
          </a:bodyPr>
          <a:lstStyle/>
          <a:p>
            <a:pPr>
              <a:buNone/>
            </a:pPr>
            <a:r>
              <a:rPr lang="es-ES" u="sng" dirty="0">
                <a:hlinkClick r:id="rId2"/>
              </a:rPr>
              <a:t>https://www.youtube.com/watch?v=mYCUaf7XerA&amp;list=PL161492695105F288&amp;index=3</a:t>
            </a:r>
            <a:endParaRPr lang="es-ES" u="sng" dirty="0"/>
          </a:p>
          <a:p>
            <a:pPr>
              <a:buNone/>
            </a:pPr>
            <a:endParaRPr lang="es-ES" u="sng" dirty="0"/>
          </a:p>
          <a:p>
            <a:pPr>
              <a:buNone/>
            </a:pPr>
            <a:r>
              <a:rPr lang="es-ES" dirty="0">
                <a:hlinkClick r:id="rId3"/>
              </a:rPr>
              <a:t>https://www.youtube.com/watch?v=A9TLeyiYGcI&amp;list=PL161492695105F288&amp;index=23</a:t>
            </a:r>
            <a:r>
              <a:rPr lang="es-ES" dirty="0"/>
              <a:t> </a:t>
            </a:r>
          </a:p>
          <a:p>
            <a:pPr>
              <a:buNone/>
            </a:pPr>
            <a:endParaRPr lang="es-ES" u="sng" dirty="0"/>
          </a:p>
          <a:p>
            <a:pPr>
              <a:buNone/>
            </a:pPr>
            <a:r>
              <a:rPr lang="es-ES" dirty="0">
                <a:hlinkClick r:id="rId4"/>
              </a:rPr>
              <a:t>https://www.youtube.com/watch?v=lOWn9hyOTmc&amp;list=PL161492695105F288&amp;index=14</a:t>
            </a:r>
            <a:endParaRPr lang="es-ES" dirty="0"/>
          </a:p>
          <a:p>
            <a:pPr>
              <a:buNone/>
            </a:pPr>
            <a:endParaRPr lang="es-ES" dirty="0"/>
          </a:p>
          <a:p>
            <a:pPr>
              <a:buNone/>
            </a:pPr>
            <a:endParaRPr lang="es-ES" u="sng" dirty="0"/>
          </a:p>
          <a:p>
            <a:pPr>
              <a:buNone/>
            </a:pPr>
            <a:endParaRPr lang="es-ES" u="sng" dirty="0"/>
          </a:p>
          <a:p>
            <a:pPr>
              <a:buNone/>
            </a:pPr>
            <a:endParaRPr lang="es-ES" dirty="0"/>
          </a:p>
          <a:p>
            <a:pPr>
              <a:buNone/>
            </a:pPr>
            <a:endParaRPr lang="es-ES" sz="2800" dirty="0"/>
          </a:p>
          <a:p>
            <a:pPr>
              <a:buNone/>
            </a:pPr>
            <a:endParaRPr lang="es-E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92696"/>
            <a:ext cx="8229600" cy="2088232"/>
          </a:xfrm>
        </p:spPr>
        <p:txBody>
          <a:bodyPr>
            <a:normAutofit fontScale="90000"/>
          </a:bodyPr>
          <a:lstStyle/>
          <a:p>
            <a:pPr algn="ctr"/>
            <a:r>
              <a:rPr lang="es-ES" sz="5400" b="1" dirty="0"/>
              <a:t>¿Es esto una falsedad documental…? </a:t>
            </a:r>
            <a:br>
              <a:rPr lang="es-ES" sz="5400" b="1" dirty="0"/>
            </a:br>
            <a:endParaRPr lang="es-ES" dirty="0"/>
          </a:p>
        </p:txBody>
      </p:sp>
      <p:sp>
        <p:nvSpPr>
          <p:cNvPr id="3" name="2 Marcador de contenido"/>
          <p:cNvSpPr>
            <a:spLocks noGrp="1"/>
          </p:cNvSpPr>
          <p:nvPr>
            <p:ph idx="1"/>
          </p:nvPr>
        </p:nvSpPr>
        <p:spPr>
          <a:xfrm>
            <a:off x="457200" y="2420888"/>
            <a:ext cx="8229600" cy="3903712"/>
          </a:xfrm>
        </p:spPr>
        <p:txBody>
          <a:bodyPr>
            <a:noAutofit/>
          </a:bodyPr>
          <a:lstStyle/>
          <a:p>
            <a:pPr>
              <a:buNone/>
            </a:pPr>
            <a:r>
              <a:rPr lang="es-ES" sz="2000" b="1" dirty="0"/>
              <a:t>	De la falsificación de documentos privados</a:t>
            </a:r>
          </a:p>
          <a:p>
            <a:r>
              <a:rPr lang="es-ES" sz="2000" b="1" dirty="0"/>
              <a:t>Artículo 395</a:t>
            </a:r>
          </a:p>
          <a:p>
            <a:pPr>
              <a:buNone/>
            </a:pPr>
            <a:r>
              <a:rPr lang="es-ES" sz="2000" dirty="0"/>
              <a:t>	El que, para perjudicar a otro, cometiere en documento privado alguna de las falsedades previstas en los tres primeros números del apartado 1 del artículo 390, será castigado con la pena de prisión de seis meses a dos años.</a:t>
            </a:r>
          </a:p>
          <a:p>
            <a:r>
              <a:rPr lang="es-ES" sz="2000" b="1" dirty="0"/>
              <a:t>Artículo 396</a:t>
            </a:r>
          </a:p>
          <a:p>
            <a:pPr>
              <a:buNone/>
            </a:pPr>
            <a:r>
              <a:rPr lang="es-ES" sz="2000" dirty="0"/>
              <a:t>	El que, a sabiendas de su falsedad, presentare en juicio o, para perjudicar a otro, hiciere uso de un documento falso de los comprendidos en el artículo anterior, incurrirá en la pena inferior en grado a la señalada a los falsificadores.</a:t>
            </a:r>
          </a:p>
          <a:p>
            <a:endParaRPr lang="es-E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8229600" cy="1944216"/>
          </a:xfrm>
        </p:spPr>
        <p:txBody>
          <a:bodyPr>
            <a:normAutofit/>
          </a:bodyPr>
          <a:lstStyle/>
          <a:p>
            <a:pPr algn="ctr"/>
            <a:r>
              <a:rPr lang="es-ES" sz="5400" b="1" dirty="0"/>
              <a:t>¿O una estafa procesal…? </a:t>
            </a:r>
            <a:br>
              <a:rPr lang="es-ES" sz="5400" b="1" dirty="0"/>
            </a:br>
            <a:r>
              <a:rPr lang="es-ES" sz="5400" b="1" dirty="0"/>
              <a:t>¿Nos toman el pelo?</a:t>
            </a:r>
            <a:endParaRPr lang="es-ES" dirty="0"/>
          </a:p>
        </p:txBody>
      </p:sp>
      <p:sp>
        <p:nvSpPr>
          <p:cNvPr id="3" name="2 Marcador de contenido"/>
          <p:cNvSpPr>
            <a:spLocks noGrp="1"/>
          </p:cNvSpPr>
          <p:nvPr>
            <p:ph idx="1"/>
          </p:nvPr>
        </p:nvSpPr>
        <p:spPr>
          <a:xfrm>
            <a:off x="457200" y="2780928"/>
            <a:ext cx="8229600" cy="3543672"/>
          </a:xfrm>
        </p:spPr>
        <p:txBody>
          <a:bodyPr>
            <a:noAutofit/>
          </a:bodyPr>
          <a:lstStyle/>
          <a:p>
            <a:r>
              <a:rPr lang="es-ES" sz="2000" b="1" dirty="0"/>
              <a:t>Artículo 250</a:t>
            </a:r>
          </a:p>
          <a:p>
            <a:r>
              <a:rPr lang="es-ES" sz="2000" b="1" dirty="0"/>
              <a:t>1. </a:t>
            </a:r>
            <a:r>
              <a:rPr lang="es-ES" sz="2000" dirty="0"/>
              <a:t>El delito de estafa será castigado con las penas de prisión de uno a seis años y multa de seis a doce meses, cuando:</a:t>
            </a:r>
          </a:p>
          <a:p>
            <a:r>
              <a:rPr lang="es-ES" sz="2000" b="1" dirty="0"/>
              <a:t>7.º </a:t>
            </a:r>
            <a:r>
              <a:rPr lang="es-ES" sz="2000" dirty="0"/>
              <a:t>Se cometa estafa procesal. Incurren en la misma los que, en un procedimiento judicial de cualquier clase, manipularen las pruebas en que pretendieran fundar sus alegaciones o emplearen otro fraude procesal análogo, provocando error en el juez o tribunal y llevándole a dictar una resolución que perjudique los intereses económicos de la otra parte o de un tercero.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b="1" dirty="0"/>
              <a:t>CONTRADICCIÓN EN LA PROPIA PÓLIZA (en las mismas condiciones particulares)</a:t>
            </a:r>
          </a:p>
        </p:txBody>
      </p:sp>
      <p:pic>
        <p:nvPicPr>
          <p:cNvPr id="3074" name="Picture 2"/>
          <p:cNvPicPr>
            <a:picLocks noGrp="1" noChangeAspect="1" noChangeArrowheads="1"/>
          </p:cNvPicPr>
          <p:nvPr>
            <p:ph idx="1"/>
          </p:nvPr>
        </p:nvPicPr>
        <p:blipFill>
          <a:blip r:embed="rId3" cstate="print"/>
          <a:srcRect/>
          <a:stretch>
            <a:fillRect/>
          </a:stretch>
        </p:blipFill>
        <p:spPr bwMode="auto">
          <a:xfrm>
            <a:off x="1078803" y="1916832"/>
            <a:ext cx="6986393" cy="440776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a:t>
            </a:r>
          </a:p>
        </p:txBody>
      </p:sp>
      <p:pic>
        <p:nvPicPr>
          <p:cNvPr id="4098" name="Picture 2"/>
          <p:cNvPicPr>
            <a:picLocks noGrp="1" noChangeAspect="1" noChangeArrowheads="1"/>
          </p:cNvPicPr>
          <p:nvPr>
            <p:ph idx="1"/>
          </p:nvPr>
        </p:nvPicPr>
        <p:blipFill>
          <a:blip r:embed="rId3" cstate="print"/>
          <a:srcRect/>
          <a:stretch>
            <a:fillRect/>
          </a:stretch>
        </p:blipFill>
        <p:spPr bwMode="auto">
          <a:xfrm>
            <a:off x="544040" y="2852936"/>
            <a:ext cx="8142759" cy="221361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DCFF7-44EC-B0DD-85A5-D12EAB3F3240}"/>
              </a:ext>
            </a:extLst>
          </p:cNvPr>
          <p:cNvSpPr>
            <a:spLocks noGrp="1"/>
          </p:cNvSpPr>
          <p:nvPr>
            <p:ph type="title"/>
          </p:nvPr>
        </p:nvSpPr>
        <p:spPr/>
        <p:txBody>
          <a:bodyPr>
            <a:normAutofit/>
          </a:bodyPr>
          <a:lstStyle/>
          <a:p>
            <a:r>
              <a:rPr lang="es-ES" sz="3400" b="1" dirty="0">
                <a:effectLst/>
                <a:latin typeface="Calibri" panose="020F0502020204030204" pitchFamily="34" charset="0"/>
                <a:ea typeface="Times New Roman" panose="02020603050405020304" pitchFamily="18" charset="0"/>
              </a:rPr>
              <a:t>Art. 6 Ley 7/1998, de Condiciones Generales de la Contratación:</a:t>
            </a:r>
            <a:endParaRPr lang="es-ES" sz="3400" dirty="0"/>
          </a:p>
        </p:txBody>
      </p:sp>
      <p:sp>
        <p:nvSpPr>
          <p:cNvPr id="3" name="Marcador de contenido 2">
            <a:extLst>
              <a:ext uri="{FF2B5EF4-FFF2-40B4-BE49-F238E27FC236}">
                <a16:creationId xmlns:a16="http://schemas.microsoft.com/office/drawing/2014/main" id="{14F34250-CD51-05BA-35F8-DB6CA33B65E7}"/>
              </a:ext>
            </a:extLst>
          </p:cNvPr>
          <p:cNvSpPr>
            <a:spLocks noGrp="1"/>
          </p:cNvSpPr>
          <p:nvPr>
            <p:ph idx="1"/>
          </p:nvPr>
        </p:nvSpPr>
        <p:spPr/>
        <p:txBody>
          <a:bodyPr>
            <a:normAutofit fontScale="62500" lnSpcReduction="20000"/>
          </a:bodyPr>
          <a:lstStyle/>
          <a:p>
            <a:pPr marL="0" lvl="0" indent="0" algn="just">
              <a:buNone/>
            </a:pPr>
            <a:endParaRPr lang="es-ES" sz="2800" dirty="0">
              <a:effectLst/>
              <a:latin typeface="Times New Roman" panose="02020603050405020304" pitchFamily="18" charset="0"/>
              <a:ea typeface="Times New Roman" panose="02020603050405020304" pitchFamily="18" charset="0"/>
            </a:endParaRPr>
          </a:p>
          <a:p>
            <a:pPr>
              <a:spcBef>
                <a:spcPts val="1800"/>
              </a:spcBef>
              <a:spcAft>
                <a:spcPts val="900"/>
              </a:spcAft>
            </a:pPr>
            <a:r>
              <a:rPr lang="es-ES" sz="2800" b="1" dirty="0">
                <a:solidFill>
                  <a:srgbClr val="333333"/>
                </a:solidFill>
                <a:effectLst/>
                <a:latin typeface="Verdana" panose="020B0604030504040204" pitchFamily="34" charset="0"/>
                <a:ea typeface="Times New Roman" panose="02020603050405020304" pitchFamily="18" charset="0"/>
              </a:rPr>
              <a:t>Artículo 6. Reglas de interpretación.</a:t>
            </a:r>
            <a:endParaRPr lang="es-ES" sz="28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2800" dirty="0">
                <a:solidFill>
                  <a:srgbClr val="333333"/>
                </a:solidFill>
                <a:effectLst/>
                <a:latin typeface="Verdana" panose="020B0604030504040204" pitchFamily="34" charset="0"/>
                <a:ea typeface="Times New Roman" panose="02020603050405020304" pitchFamily="18" charset="0"/>
              </a:rPr>
              <a:t>1. Cuando exista contradicción entre las condiciones generales y las condiciones particulares específicamente previstas para ese contrato, prevalecerán éstas sobre aquéllas, salvo que las condiciones generales resulten más beneficiosas para el adherente que las condiciones particulares.</a:t>
            </a:r>
            <a:endParaRPr lang="es-ES" sz="28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2800" dirty="0">
                <a:solidFill>
                  <a:srgbClr val="333333"/>
                </a:solidFill>
                <a:effectLst/>
                <a:latin typeface="Verdana" panose="020B0604030504040204" pitchFamily="34" charset="0"/>
                <a:ea typeface="Times New Roman" panose="02020603050405020304" pitchFamily="18" charset="0"/>
              </a:rPr>
              <a:t>2. Las </a:t>
            </a:r>
            <a:r>
              <a:rPr lang="es-ES" sz="2800" dirty="0">
                <a:solidFill>
                  <a:srgbClr val="333333"/>
                </a:solidFill>
                <a:effectLst/>
                <a:highlight>
                  <a:srgbClr val="FFFF00"/>
                </a:highlight>
                <a:latin typeface="Verdana" panose="020B0604030504040204" pitchFamily="34" charset="0"/>
                <a:ea typeface="Times New Roman" panose="02020603050405020304" pitchFamily="18" charset="0"/>
              </a:rPr>
              <a:t>dudas</a:t>
            </a:r>
            <a:r>
              <a:rPr lang="es-ES" sz="2800" dirty="0">
                <a:solidFill>
                  <a:srgbClr val="333333"/>
                </a:solidFill>
                <a:effectLst/>
                <a:latin typeface="Verdana" panose="020B0604030504040204" pitchFamily="34" charset="0"/>
                <a:ea typeface="Times New Roman" panose="02020603050405020304" pitchFamily="18" charset="0"/>
              </a:rPr>
              <a:t> en la interpretación de las condiciones generales </a:t>
            </a:r>
            <a:r>
              <a:rPr lang="es-ES" sz="2800" dirty="0">
                <a:solidFill>
                  <a:srgbClr val="333333"/>
                </a:solidFill>
                <a:effectLst/>
                <a:highlight>
                  <a:srgbClr val="FFFF00"/>
                </a:highlight>
                <a:latin typeface="Verdana" panose="020B0604030504040204" pitchFamily="34" charset="0"/>
                <a:ea typeface="Times New Roman" panose="02020603050405020304" pitchFamily="18" charset="0"/>
              </a:rPr>
              <a:t>oscuras</a:t>
            </a:r>
            <a:r>
              <a:rPr lang="es-ES" sz="2800" dirty="0">
                <a:solidFill>
                  <a:srgbClr val="333333"/>
                </a:solidFill>
                <a:effectLst/>
                <a:latin typeface="Verdana" panose="020B0604030504040204" pitchFamily="34" charset="0"/>
                <a:ea typeface="Times New Roman" panose="02020603050405020304" pitchFamily="18" charset="0"/>
              </a:rPr>
              <a:t> se resolverán a favor del adherente.</a:t>
            </a:r>
            <a:endParaRPr lang="es-ES" sz="2800" dirty="0">
              <a:effectLst/>
              <a:latin typeface="Times New Roman" panose="02020603050405020304" pitchFamily="18" charset="0"/>
              <a:ea typeface="Times New Roman" panose="02020603050405020304" pitchFamily="18" charset="0"/>
            </a:endParaRPr>
          </a:p>
          <a:p>
            <a:pPr indent="228600" algn="just">
              <a:spcBef>
                <a:spcPts val="900"/>
              </a:spcBef>
              <a:spcAft>
                <a:spcPts val="900"/>
              </a:spcAft>
            </a:pPr>
            <a:r>
              <a:rPr lang="es-ES" sz="2800" dirty="0">
                <a:solidFill>
                  <a:srgbClr val="333333"/>
                </a:solidFill>
                <a:effectLst/>
                <a:latin typeface="Verdana" panose="020B0604030504040204" pitchFamily="34" charset="0"/>
                <a:ea typeface="Times New Roman" panose="02020603050405020304" pitchFamily="18" charset="0"/>
              </a:rPr>
              <a:t>3. Sin perjuicio de lo establecido en el presente artículo, y en lo no previsto en el mismo, serán de aplicación las disposiciones del Código Civil sobre la interpretación de los contratos.</a:t>
            </a:r>
            <a:endParaRPr lang="es-ES" sz="2800" dirty="0">
              <a:effectLst/>
              <a:latin typeface="Times New Roman" panose="02020603050405020304" pitchFamily="18" charset="0"/>
              <a:ea typeface="Times New Roman" panose="02020603050405020304" pitchFamily="18" charset="0"/>
            </a:endParaRPr>
          </a:p>
          <a:p>
            <a:endParaRPr lang="es-ES" dirty="0"/>
          </a:p>
        </p:txBody>
      </p:sp>
    </p:spTree>
    <p:extLst>
      <p:ext uri="{BB962C8B-B14F-4D97-AF65-F5344CB8AC3E}">
        <p14:creationId xmlns:p14="http://schemas.microsoft.com/office/powerpoint/2010/main" val="3172219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t>ART. 3 LCS – JURISPRUDENCIA EUROPEA</a:t>
            </a:r>
          </a:p>
        </p:txBody>
      </p:sp>
      <p:sp>
        <p:nvSpPr>
          <p:cNvPr id="3" name="2 Marcador de contenido"/>
          <p:cNvSpPr>
            <a:spLocks noGrp="1"/>
          </p:cNvSpPr>
          <p:nvPr>
            <p:ph idx="1"/>
          </p:nvPr>
        </p:nvSpPr>
        <p:spPr/>
        <p:txBody>
          <a:bodyPr>
            <a:normAutofit fontScale="62500" lnSpcReduction="20000"/>
          </a:bodyPr>
          <a:lstStyle/>
          <a:p>
            <a:pPr algn="just"/>
            <a:r>
              <a:rPr lang="es-ES" dirty="0"/>
              <a:t>Por otro lado, cabe también detenerse en el denominado control de transparencia, para precisar si estamos ante una cláusula redactada de forma “</a:t>
            </a:r>
            <a:r>
              <a:rPr lang="es-ES" i="1" dirty="0"/>
              <a:t>clara y comprensible</a:t>
            </a:r>
            <a:r>
              <a:rPr lang="es-ES" dirty="0"/>
              <a:t>”. En este sentido, haremos referencia a la </a:t>
            </a:r>
            <a:r>
              <a:rPr lang="es-ES" b="1" dirty="0"/>
              <a:t>Sentencia del Tribunal de Justicia de la Unión Europea (Sala Tercera) de 23 de abril de 2015 (C-96/14), Jean – Claude Van Hove vs CNP </a:t>
            </a:r>
            <a:r>
              <a:rPr lang="es-ES" b="1" dirty="0" err="1"/>
              <a:t>Assurances</a:t>
            </a:r>
            <a:r>
              <a:rPr lang="es-ES" b="1" dirty="0"/>
              <a:t> S.A</a:t>
            </a:r>
            <a:r>
              <a:rPr lang="es-ES" dirty="0"/>
              <a:t>. En este asunto, el TJUE trata el carácter abusivo de una cláusula inserta en un contrato de seguro, oponiéndole los controles correspondientes, y precisando que: </a:t>
            </a:r>
          </a:p>
          <a:p>
            <a:pPr>
              <a:buNone/>
            </a:pPr>
            <a:endParaRPr lang="es-ES" dirty="0"/>
          </a:p>
          <a:p>
            <a:pPr algn="just">
              <a:buNone/>
            </a:pPr>
            <a:r>
              <a:rPr lang="es-ES" dirty="0"/>
              <a:t>	“La exigencia de transparencia de las cláusulas contractuales establecida por la Directiva 93/13 no puede reducirse sólo al carácter comprensible de aquellas en un plano formal y gramatical. </a:t>
            </a:r>
            <a:r>
              <a:rPr lang="es-ES" b="1" dirty="0"/>
              <a:t>Por el contrario, toda vez que el sistema de protección establecido por la Directiva 93/13 se basa en la idea de que el consumidor se halla en situación de inferioridad con respecto al profesional en lo referido, en particular, al nivel de información, esa exigencia de transparencia debe entenderse de manera extensiva (…) </a:t>
            </a:r>
            <a:r>
              <a:rPr lang="es-ES" b="1" dirty="0">
                <a:solidFill>
                  <a:srgbClr val="0070C0"/>
                </a:solidFill>
              </a:rPr>
              <a:t>de manera que el consumidor de que se trate esté en condiciones de valorar, basándose en criterios precisos e inteligibles, las consecuencias económicas que se deriven para él</a:t>
            </a:r>
            <a:r>
              <a:rPr lang="es-ES" dirty="0"/>
              <a:t>. Así sucede en la medida en que (…) el consumidor decidirá si desea vincularse con un profesional adhiriéndose a las condiciones que éste haya redactado previamente (véanse, por analogía, las sentencias RWE </a:t>
            </a:r>
            <a:r>
              <a:rPr lang="es-ES" dirty="0" err="1"/>
              <a:t>Vertrieb</a:t>
            </a:r>
            <a:r>
              <a:rPr lang="es-ES" dirty="0"/>
              <a:t>, C-92/11, EU:C:2013:180, apartado 44, </a:t>
            </a:r>
            <a:r>
              <a:rPr lang="es-ES" dirty="0" err="1"/>
              <a:t>Kásler</a:t>
            </a:r>
            <a:r>
              <a:rPr lang="es-ES" dirty="0"/>
              <a:t> y </a:t>
            </a:r>
            <a:r>
              <a:rPr lang="es-ES" dirty="0" err="1"/>
              <a:t>Káslerné</a:t>
            </a:r>
            <a:r>
              <a:rPr lang="es-ES" dirty="0"/>
              <a:t> </a:t>
            </a:r>
            <a:r>
              <a:rPr lang="es-ES" dirty="0" err="1"/>
              <a:t>Rábai</a:t>
            </a:r>
            <a:r>
              <a:rPr lang="es-ES" dirty="0"/>
              <a:t>, C-26/13, EU:C:2014:282, apartados 70 y 73, y </a:t>
            </a:r>
            <a:r>
              <a:rPr lang="es-ES" dirty="0" err="1"/>
              <a:t>Matei</a:t>
            </a:r>
            <a:r>
              <a:rPr lang="es-ES" dirty="0"/>
              <a:t>, C-143/13, EU:C:2015:127, apartado 74).” </a:t>
            </a:r>
          </a:p>
          <a:p>
            <a:endParaRPr lang="es-E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nchor="b">
            <a:normAutofit/>
          </a:bodyPr>
          <a:lstStyle/>
          <a:p>
            <a:pPr algn="ctr">
              <a:lnSpc>
                <a:spcPct val="90000"/>
              </a:lnSpc>
            </a:pPr>
            <a:r>
              <a:rPr lang="es-ES" sz="3100" dirty="0"/>
              <a:t>Directiva europea sobre Distribución de Seguros:</a:t>
            </a:r>
            <a:br>
              <a:rPr lang="es-ES" sz="3100" dirty="0"/>
            </a:br>
            <a:r>
              <a:rPr lang="es-ES" sz="3100" b="1" dirty="0"/>
              <a:t>EL DOCUMENTO DE INFORMACIÓN PREVIA</a:t>
            </a:r>
          </a:p>
        </p:txBody>
      </p:sp>
      <p:pic>
        <p:nvPicPr>
          <p:cNvPr id="5" name="Marcador de contenido 4" descr="Captura de pantalla de un celular&#10;&#10;Descripción generada automáticamente">
            <a:extLst>
              <a:ext uri="{FF2B5EF4-FFF2-40B4-BE49-F238E27FC236}">
                <a16:creationId xmlns:a16="http://schemas.microsoft.com/office/drawing/2014/main" id="{72C5FC32-AA9D-46C0-8BB5-D238D18BB25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36041" y="1920085"/>
            <a:ext cx="3680917" cy="4434840"/>
          </a:xfrm>
          <a:noFill/>
        </p:spPr>
      </p:pic>
      <p:sp>
        <p:nvSpPr>
          <p:cNvPr id="10" name="Content Placeholder 3">
            <a:extLst>
              <a:ext uri="{FF2B5EF4-FFF2-40B4-BE49-F238E27FC236}">
                <a16:creationId xmlns:a16="http://schemas.microsoft.com/office/drawing/2014/main" id="{19B2C287-757F-477A-9688-3AF6A38973B8}"/>
              </a:ext>
            </a:extLst>
          </p:cNvPr>
          <p:cNvSpPr>
            <a:spLocks noGrp="1"/>
          </p:cNvSpPr>
          <p:nvPr>
            <p:ph sz="half" idx="2"/>
          </p:nvPr>
        </p:nvSpPr>
        <p:spPr>
          <a:xfrm>
            <a:off x="4648200" y="1920085"/>
            <a:ext cx="4038600" cy="4434840"/>
          </a:xfrm>
        </p:spPr>
        <p:txBody>
          <a:bodyPr>
            <a:normAutofit fontScale="40000" lnSpcReduction="20000"/>
          </a:bodyPr>
          <a:lstStyle/>
          <a:p>
            <a:pPr marL="0" indent="0">
              <a:buNone/>
            </a:pPr>
            <a:r>
              <a:rPr lang="es-ES" b="1" dirty="0"/>
              <a:t>DIRECTIVA 2016/97 del Parlamento Europeo y del Consejo *20-1</a:t>
            </a:r>
            <a:r>
              <a:rPr lang="es-ES" dirty="0"/>
              <a:t>:</a:t>
            </a:r>
          </a:p>
          <a:p>
            <a:pPr marL="0" indent="0">
              <a:buNone/>
            </a:pPr>
            <a:endParaRPr lang="es-ES" dirty="0"/>
          </a:p>
          <a:p>
            <a:pPr algn="just"/>
            <a:r>
              <a:rPr lang="es-ES" dirty="0"/>
              <a:t>El contenido de dicho documento de información debe ser el siguiente (art. 20.8 de la Directiva):</a:t>
            </a:r>
          </a:p>
          <a:p>
            <a:r>
              <a:rPr lang="es-ES" dirty="0"/>
              <a:t>a)    Información sobre el tipo de seguro.</a:t>
            </a:r>
          </a:p>
          <a:p>
            <a:r>
              <a:rPr lang="es-ES" dirty="0"/>
              <a:t>b</a:t>
            </a:r>
            <a:r>
              <a:rPr lang="es-ES" b="1" dirty="0"/>
              <a:t>) Un resumen de las coberturas del seguro</a:t>
            </a:r>
            <a:r>
              <a:rPr lang="es-ES" dirty="0"/>
              <a:t>, incluidos los principales riesgos asegurados, la suma asegurada, incluido un resumen de los riesgos excluidos.</a:t>
            </a:r>
          </a:p>
          <a:p>
            <a:r>
              <a:rPr lang="es-ES" dirty="0"/>
              <a:t>c) Las condiciones de pago de las primas, y la duración de los pagos.</a:t>
            </a:r>
          </a:p>
          <a:p>
            <a:r>
              <a:rPr lang="es-ES" dirty="0"/>
              <a:t>d) </a:t>
            </a:r>
            <a:r>
              <a:rPr lang="es-ES" b="1" dirty="0"/>
              <a:t>Las principales exclusiones</a:t>
            </a:r>
            <a:r>
              <a:rPr lang="es-ES" dirty="0"/>
              <a:t>, sobre las cuales no es posible presentar solicitudes de indemnización.</a:t>
            </a:r>
          </a:p>
          <a:p>
            <a:r>
              <a:rPr lang="es-ES" dirty="0"/>
              <a:t>e) Las obligaciones al comienzo del contrato.</a:t>
            </a:r>
          </a:p>
          <a:p>
            <a:r>
              <a:rPr lang="es-ES" dirty="0"/>
              <a:t>f) Las obligaciones durante la vigencia del contrato.</a:t>
            </a:r>
          </a:p>
          <a:p>
            <a:r>
              <a:rPr lang="es-ES" dirty="0"/>
              <a:t>g) Las obligaciones en caso de solicitud de indemnización.</a:t>
            </a:r>
          </a:p>
          <a:p>
            <a:r>
              <a:rPr lang="es-ES" dirty="0"/>
              <a:t>h) La duración del contrato, incluidas las fechas de comienzo y de expiración.</a:t>
            </a:r>
          </a:p>
          <a:p>
            <a:r>
              <a:rPr lang="es-ES" dirty="0"/>
              <a:t>i) Las modalidades de rescisión del contrato.</a:t>
            </a:r>
          </a:p>
          <a:p>
            <a:pPr algn="just"/>
            <a:r>
              <a:rPr lang="es-ES" dirty="0"/>
              <a:t>Este documento de información previa </a:t>
            </a:r>
            <a:r>
              <a:rPr lang="es-ES" b="1" dirty="0"/>
              <a:t>debe ser entregado a los tomadores con antelación a la contratación del seguro</a:t>
            </a:r>
            <a:r>
              <a:rPr lang="es-ES" dirty="0"/>
              <a:t>, recayendo esa obligación en las entidades aseguradoras y  los mediadores de seguros (corredores, agentes y operadores de banca-seguros).</a:t>
            </a:r>
          </a:p>
          <a:p>
            <a:pPr algn="just"/>
            <a:r>
              <a:rPr lang="es-ES" dirty="0"/>
              <a:t>El Reglamento de ejecución (UE) 2017/1469 de la Comisión ha publicado un modelo de documento, que es el que aparece en la fotografía de la izquierda. Lo que se persigue con dicho documento es que el tomador del seguro, sea o no consumidor, tenga plena conciencia de lo que contrata, tanto de las coberturas como de las exclusiones, con objeto de que pueda </a:t>
            </a:r>
            <a:r>
              <a:rPr lang="es-ES" dirty="0" err="1"/>
              <a:t>cercionarse</a:t>
            </a:r>
            <a:r>
              <a:rPr lang="es-ES" dirty="0"/>
              <a:t> de que el contenido del contrato se adapta a sus necesidades.</a:t>
            </a:r>
          </a:p>
          <a:p>
            <a:endParaRPr lang="en-US" sz="1000" dirty="0"/>
          </a:p>
        </p:txBody>
      </p:sp>
    </p:spTree>
    <p:extLst>
      <p:ext uri="{BB962C8B-B14F-4D97-AF65-F5344CB8AC3E}">
        <p14:creationId xmlns:p14="http://schemas.microsoft.com/office/powerpoint/2010/main" val="2595343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rmAutofit fontScale="90000"/>
          </a:bodyPr>
          <a:lstStyle/>
          <a:p>
            <a:pPr algn="ctr"/>
            <a:r>
              <a:rPr lang="es-ES" sz="4200" b="1" dirty="0"/>
              <a:t>LESIVIDAD Y VACÍO DE CONTENIDO</a:t>
            </a:r>
          </a:p>
        </p:txBody>
      </p:sp>
      <p:sp>
        <p:nvSpPr>
          <p:cNvPr id="3" name="2 Marcador de contenido"/>
          <p:cNvSpPr>
            <a:spLocks noGrp="1"/>
          </p:cNvSpPr>
          <p:nvPr>
            <p:ph idx="1"/>
          </p:nvPr>
        </p:nvSpPr>
        <p:spPr>
          <a:xfrm>
            <a:off x="457200" y="1628800"/>
            <a:ext cx="8229600" cy="4695800"/>
          </a:xfrm>
        </p:spPr>
        <p:txBody>
          <a:bodyPr>
            <a:normAutofit fontScale="55000" lnSpcReduction="20000"/>
          </a:bodyPr>
          <a:lstStyle/>
          <a:p>
            <a:pPr algn="just"/>
            <a:r>
              <a:rPr lang="es-ES_tradnl" sz="3200" b="1" dirty="0">
                <a:highlight>
                  <a:srgbClr val="FFFF00"/>
                </a:highlight>
              </a:rPr>
              <a:t>Guía Buenas Prácticas SDJ: suma asegurada -} suficiente para garantizar el efectivo ejercicio de los derechos</a:t>
            </a:r>
            <a:r>
              <a:rPr lang="es-ES_tradnl" sz="3200" b="1" dirty="0"/>
              <a:t>.</a:t>
            </a:r>
          </a:p>
          <a:p>
            <a:pPr marL="0" indent="0" algn="just">
              <a:buNone/>
            </a:pPr>
            <a:endParaRPr lang="es-ES_tradnl" sz="3200" b="1" dirty="0"/>
          </a:p>
          <a:p>
            <a:pPr algn="just"/>
            <a:r>
              <a:rPr lang="es-ES_tradnl" sz="3200" b="1" dirty="0"/>
              <a:t>La </a:t>
            </a:r>
            <a:r>
              <a:rPr lang="es-ES_tradnl" sz="3200" b="1" u="sng" dirty="0"/>
              <a:t>SENTENCIA DEL TRIBUNAL SUPREMO DE 22-04-2016, n.º 273/2016</a:t>
            </a:r>
            <a:r>
              <a:rPr lang="es-ES_tradnl" sz="3200" b="1" dirty="0"/>
              <a:t> (RJ 2016, 3846), </a:t>
            </a:r>
            <a:r>
              <a:rPr lang="es-ES_tradnl" sz="3200" b="1" dirty="0">
                <a:solidFill>
                  <a:srgbClr val="FF0000"/>
                </a:solidFill>
              </a:rPr>
              <a:t>Ponente Sr. Pedro José Vela Torres</a:t>
            </a:r>
            <a:r>
              <a:rPr lang="es-ES_tradnl" sz="3200" b="1" dirty="0"/>
              <a:t>, Sala 1ª, </a:t>
            </a:r>
            <a:r>
              <a:rPr lang="es-ES_tradnl" sz="3200" b="1" u="sng" dirty="0">
                <a:solidFill>
                  <a:srgbClr val="0070C0"/>
                </a:solidFill>
              </a:rPr>
              <a:t>CONSIDERA CLÁUSULA LESIVA PARA EL ASEGURADO AQUELLA QUE REDUCE CONSIDERABLE Y DESPROPORCIONADAMENTE SU DERECHO, VACIÁNDOLO DE CONTENIDO</a:t>
            </a:r>
            <a:r>
              <a:rPr lang="es-ES_tradnl" sz="3200" b="1" dirty="0">
                <a:solidFill>
                  <a:srgbClr val="0070C0"/>
                </a:solidFill>
              </a:rPr>
              <a:t>:</a:t>
            </a:r>
            <a:endParaRPr lang="es-ES" sz="3200" dirty="0">
              <a:solidFill>
                <a:srgbClr val="0070C0"/>
              </a:solidFill>
            </a:endParaRPr>
          </a:p>
          <a:p>
            <a:pPr algn="just"/>
            <a:endParaRPr lang="es-ES" dirty="0"/>
          </a:p>
          <a:p>
            <a:pPr algn="just">
              <a:buNone/>
            </a:pPr>
            <a:r>
              <a:rPr lang="es-ES" i="1" dirty="0"/>
              <a:t>	Por su parte, las cláusulas limitativas de derechos se dirigen a </a:t>
            </a:r>
            <a:r>
              <a:rPr lang="es-ES" b="1" i="1" dirty="0"/>
              <a:t>condicionar o modificar el derecho del asegurado y por tanto la indemnización, cuando el riesgo objeto del seguro se hubiere producido. </a:t>
            </a:r>
            <a:r>
              <a:rPr lang="es-ES" b="1" i="1" u="sng" dirty="0">
                <a:solidFill>
                  <a:srgbClr val="FF0000"/>
                </a:solidFill>
              </a:rPr>
              <a:t>Deben cumplir los requisitos formales previstos en el art. 3 LCS, de manera que deben ser destacadas de un modo especial y han de ser expresamente aceptadas por escrito; formalidades que resultan esenciales para comprobar que el asegurado tuvo un exacto conocimiento del riesgo cubierto</a:t>
            </a:r>
            <a:r>
              <a:rPr lang="es-ES" b="1" i="1" dirty="0">
                <a:solidFill>
                  <a:srgbClr val="FF0000"/>
                </a:solidFill>
              </a:rPr>
              <a:t> </a:t>
            </a:r>
            <a:r>
              <a:rPr lang="es-ES" i="1" dirty="0"/>
              <a:t>(SSTS 268/2011, de 20 de abril y 516/2009, de 15 de julio).</a:t>
            </a:r>
            <a:endParaRPr lang="es-ES" dirty="0"/>
          </a:p>
          <a:p>
            <a:pPr algn="just"/>
            <a:endParaRPr lang="es-ES" dirty="0"/>
          </a:p>
          <a:p>
            <a:pPr algn="just">
              <a:buNone/>
            </a:pPr>
            <a:r>
              <a:rPr lang="es-ES" i="1" dirty="0"/>
              <a:t>	En cuanto a su eficacia, la jurisprudencia ha resaltado la diferenciación que hace el art. 3 LCS entre cláusulas lesivas y limitativas, en tanto que éstas últimas son válidas, aun cuando no sean favorables para el asegurado, cuando éste presta su consentimiento, y de modo especial, al hacer una declaración de su conocimiento; mientras que, </a:t>
            </a:r>
            <a:r>
              <a:rPr lang="es-ES" b="1" i="1" u="sng" dirty="0">
                <a:solidFill>
                  <a:srgbClr val="0070C0"/>
                </a:solidFill>
              </a:rPr>
              <a:t>las cláusulas lesivas son inválidas siempre</a:t>
            </a:r>
            <a:r>
              <a:rPr lang="es-ES" i="1" dirty="0">
                <a:solidFill>
                  <a:srgbClr val="0070C0"/>
                </a:solidFill>
              </a:rPr>
              <a:t>. Es decir, </a:t>
            </a:r>
            <a:r>
              <a:rPr lang="es-ES" b="1" i="1" dirty="0">
                <a:solidFill>
                  <a:srgbClr val="0070C0"/>
                </a:solidFill>
              </a:rPr>
              <a:t>el concepto de condición lesiva es más estricto que el de cláusula limitativa</a:t>
            </a:r>
            <a:r>
              <a:rPr lang="es-ES" i="1" dirty="0">
                <a:solidFill>
                  <a:srgbClr val="0070C0"/>
                </a:solidFill>
              </a:rPr>
              <a:t>, ya que </a:t>
            </a:r>
            <a:r>
              <a:rPr lang="es-ES" b="1" i="1" dirty="0">
                <a:solidFill>
                  <a:srgbClr val="0070C0"/>
                </a:solidFill>
              </a:rPr>
              <a:t>hay cláusulas limitativas válidas, pero las lesivas son siempre inválidas</a:t>
            </a:r>
            <a:r>
              <a:rPr lang="es-ES" i="1" dirty="0"/>
              <a:t> (STS 303/2003, de 20 de marzo, RJ 2003, 2756).</a:t>
            </a:r>
            <a:endParaRPr lang="es-ES" dirty="0"/>
          </a:p>
          <a:p>
            <a:pPr>
              <a:buNone/>
            </a:pPr>
            <a:endParaRPr lang="es-E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 dirty="0"/>
              <a:t>LGDCU – </a:t>
            </a:r>
            <a:r>
              <a:rPr lang="es-ES" dirty="0" err="1"/>
              <a:t>RDLeg</a:t>
            </a:r>
            <a:r>
              <a:rPr lang="es-ES" dirty="0"/>
              <a:t> 1/2007</a:t>
            </a:r>
          </a:p>
        </p:txBody>
      </p:sp>
      <p:sp>
        <p:nvSpPr>
          <p:cNvPr id="3" name="2 Marcador de contenido"/>
          <p:cNvSpPr>
            <a:spLocks noGrp="1"/>
          </p:cNvSpPr>
          <p:nvPr>
            <p:ph idx="1"/>
          </p:nvPr>
        </p:nvSpPr>
        <p:spPr/>
        <p:txBody>
          <a:bodyPr>
            <a:normAutofit fontScale="85000" lnSpcReduction="20000"/>
          </a:bodyPr>
          <a:lstStyle/>
          <a:p>
            <a:pPr lvl="0" algn="just"/>
            <a:r>
              <a:rPr lang="es-ES_tradnl" b="1" dirty="0"/>
              <a:t>El art. 82 de la LGDCU (RDL 1/2007) </a:t>
            </a:r>
            <a:r>
              <a:rPr lang="es-ES_tradnl" b="1" dirty="0">
                <a:solidFill>
                  <a:srgbClr val="FF0000"/>
                </a:solidFill>
              </a:rPr>
              <a:t>equipara las prácticas abusivas a las cláusulas abusivas</a:t>
            </a:r>
            <a:r>
              <a:rPr lang="es-ES_tradnl" b="1" dirty="0"/>
              <a:t>, y las define como  aquellas estipulaciones no negociadas individualmente y todas aquéllas prácticas no consentidas expresamente que, en contra de las exigencias de la buena fe causen, en perjuicio del consumidor y usuario, un </a:t>
            </a:r>
            <a:r>
              <a:rPr lang="es-ES_tradnl" b="1" dirty="0">
                <a:solidFill>
                  <a:srgbClr val="FF0000"/>
                </a:solidFill>
              </a:rPr>
              <a:t>desequilibrio importante </a:t>
            </a:r>
            <a:r>
              <a:rPr lang="es-ES_tradnl" b="1" dirty="0"/>
              <a:t>de los derechos y obligaciones de las partes que se deriven del contrato</a:t>
            </a:r>
            <a:r>
              <a:rPr lang="es-ES_tradnl" dirty="0"/>
              <a:t>.</a:t>
            </a:r>
          </a:p>
          <a:p>
            <a:pPr lvl="0" algn="just">
              <a:buNone/>
            </a:pPr>
            <a:endParaRPr lang="es-ES_tradnl" dirty="0"/>
          </a:p>
          <a:p>
            <a:pPr algn="just"/>
            <a:r>
              <a:rPr lang="es-ES" dirty="0"/>
              <a:t>Así, el </a:t>
            </a:r>
            <a:r>
              <a:rPr lang="es-ES" b="1" dirty="0"/>
              <a:t>art. 87.6 del Real Decreto Legislativo 1/2007</a:t>
            </a:r>
            <a:r>
              <a:rPr lang="es-ES" dirty="0"/>
              <a:t>, de 16 de noviembre comienza considerando en todo caso </a:t>
            </a:r>
            <a:r>
              <a:rPr lang="es-ES" b="1" u="sng" dirty="0">
                <a:solidFill>
                  <a:srgbClr val="FF0000"/>
                </a:solidFill>
              </a:rPr>
              <a:t>abusivas</a:t>
            </a:r>
            <a:r>
              <a:rPr lang="es-ES" dirty="0"/>
              <a:t>: “</a:t>
            </a:r>
            <a:r>
              <a:rPr lang="es-ES" b="1" i="1" dirty="0"/>
              <a:t>Las estipulaciones que impongan </a:t>
            </a:r>
            <a:r>
              <a:rPr lang="es-ES" b="1" i="1" dirty="0">
                <a:solidFill>
                  <a:srgbClr val="0070C0"/>
                </a:solidFill>
              </a:rPr>
              <a:t>obstáculos onerosos o desproporcionados para el ejercicio de los derechos reconocidos al consumidor en el contrato…</a:t>
            </a:r>
            <a:r>
              <a:rPr lang="es-ES" dirty="0"/>
              <a:t>” </a:t>
            </a:r>
          </a:p>
          <a:p>
            <a:pPr lvl="0" algn="just"/>
            <a:endParaRPr lang="es-ES" dirty="0"/>
          </a:p>
          <a:p>
            <a:endParaRPr lang="es-E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fontScale="90000"/>
          </a:bodyPr>
          <a:lstStyle/>
          <a:p>
            <a:pPr algn="ctr"/>
            <a:r>
              <a:rPr lang="es-ES" b="1" dirty="0"/>
              <a:t>STS 22-04-2016 – Sr. Vela Torres</a:t>
            </a:r>
            <a:br>
              <a:rPr lang="es-ES" b="1" dirty="0"/>
            </a:br>
            <a:r>
              <a:rPr lang="es-ES" sz="1800" b="1" dirty="0"/>
              <a:t>STS n.º 273/2016</a:t>
            </a:r>
            <a:endParaRPr lang="es-ES" b="1" dirty="0"/>
          </a:p>
        </p:txBody>
      </p:sp>
      <p:sp>
        <p:nvSpPr>
          <p:cNvPr id="3" name="2 Marcador de contenido"/>
          <p:cNvSpPr>
            <a:spLocks noGrp="1"/>
          </p:cNvSpPr>
          <p:nvPr>
            <p:ph idx="1"/>
          </p:nvPr>
        </p:nvSpPr>
        <p:spPr>
          <a:xfrm>
            <a:off x="457200" y="1700808"/>
            <a:ext cx="8229600" cy="4623792"/>
          </a:xfrm>
        </p:spPr>
        <p:txBody>
          <a:bodyPr>
            <a:normAutofit fontScale="77500" lnSpcReduction="20000"/>
          </a:bodyPr>
          <a:lstStyle/>
          <a:p>
            <a:pPr algn="just"/>
            <a:r>
              <a:rPr lang="es-ES" i="1" dirty="0"/>
              <a:t>En consecuencia, estas cláusulas pueden ser válidas, pero para ello se requiere que el asegurado haya conocido las restricciones que introducen -es decir, que no le sorprendan- </a:t>
            </a:r>
            <a:r>
              <a:rPr lang="es-ES" b="1" i="1" u="sng" dirty="0">
                <a:solidFill>
                  <a:srgbClr val="FF0000"/>
                </a:solidFill>
              </a:rPr>
              <a:t>y que sean razonables, que no vacíen el contrato de contenido y que no frustren su fin económico y, por tanto, que no le priven de su causa</a:t>
            </a:r>
            <a:r>
              <a:rPr lang="es-ES" i="1" dirty="0">
                <a:solidFill>
                  <a:srgbClr val="FF0000"/>
                </a:solidFill>
              </a:rPr>
              <a:t>.</a:t>
            </a:r>
            <a:r>
              <a:rPr lang="es-ES" i="1" dirty="0"/>
              <a:t> Como dicen las sentencias 516/2009, de 15 de julio, y 601/2010, de 1 de octubre, el carácter limitativo de una cláusula puede resultar del hecho de que se establezca una reglamentación del contrato que se oponga, con carácter negativo para el asegurado, a la que puede considerarse usual o derivada de las cláusulas introductorias o particulares. El </a:t>
            </a:r>
            <a:r>
              <a:rPr lang="es-ES" b="1" i="1" u="sng" dirty="0"/>
              <a:t>principio de transparencia</a:t>
            </a:r>
            <a:r>
              <a:rPr lang="es-ES" i="1" dirty="0"/>
              <a:t>, que constituye el fundamento del régimen especial de las cláusulas limitativas, opera, en efecto, con especial intensidad respecto de las cláusulas que afectan a la reglamentación del contrato.</a:t>
            </a:r>
          </a:p>
          <a:p>
            <a:pPr marL="0" indent="0" algn="just">
              <a:buNone/>
            </a:pPr>
            <a:endParaRPr lang="es-ES" i="1" dirty="0"/>
          </a:p>
          <a:p>
            <a:pPr algn="just"/>
            <a:r>
              <a:rPr lang="es-ES" b="1" u="sng" dirty="0">
                <a:highlight>
                  <a:srgbClr val="FFFF00"/>
                </a:highlight>
              </a:rPr>
              <a:t>Vela Torres</a:t>
            </a:r>
            <a:r>
              <a:rPr lang="es-ES" dirty="0"/>
              <a:t>: </a:t>
            </a:r>
            <a:r>
              <a:rPr lang="es-ES" b="1" u="sng" dirty="0">
                <a:solidFill>
                  <a:schemeClr val="accent5">
                    <a:lumMod val="75000"/>
                  </a:schemeClr>
                </a:solidFill>
              </a:rPr>
              <a:t>Cláusulas sorprendentes</a:t>
            </a:r>
            <a:r>
              <a:rPr lang="es-ES" dirty="0">
                <a:solidFill>
                  <a:srgbClr val="0070C0"/>
                </a:solidFill>
              </a:rPr>
              <a:t>. La teoría de las expectativas razonables del asegurado. La desnaturalización del objeto del contrato y la lesividad. (Artículo Monográfico. </a:t>
            </a:r>
            <a:r>
              <a:rPr lang="es-ES" dirty="0" err="1">
                <a:solidFill>
                  <a:srgbClr val="0070C0"/>
                </a:solidFill>
              </a:rPr>
              <a:t>Sepín</a:t>
            </a:r>
            <a:r>
              <a:rPr lang="es-ES" dirty="0">
                <a:solidFill>
                  <a:srgbClr val="0070C0"/>
                </a:solidFill>
              </a:rPr>
              <a:t>. Octubre 2019, ref. SP/DOCT/83323)</a:t>
            </a:r>
          </a:p>
          <a:p>
            <a:endParaRPr lang="es-E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 </a:t>
            </a:r>
          </a:p>
        </p:txBody>
      </p:sp>
      <p:sp>
        <p:nvSpPr>
          <p:cNvPr id="3" name="2 Marcador de contenido"/>
          <p:cNvSpPr>
            <a:spLocks noGrp="1"/>
          </p:cNvSpPr>
          <p:nvPr>
            <p:ph idx="1"/>
          </p:nvPr>
        </p:nvSpPr>
        <p:spPr/>
        <p:txBody>
          <a:bodyPr/>
          <a:lstStyle/>
          <a:p>
            <a:pPr>
              <a:buNone/>
            </a:pPr>
            <a:r>
              <a:rPr lang="es-ES" dirty="0">
                <a:hlinkClick r:id="rId2"/>
              </a:rPr>
              <a:t>https://www.youtube.com/watch?v=a0efyR3AnAc&amp;list=PL161492695105F288&amp;index=25</a:t>
            </a:r>
            <a:endParaRPr lang="es-ES" dirty="0"/>
          </a:p>
          <a:p>
            <a:pPr>
              <a:buNone/>
            </a:pPr>
            <a:endParaRPr lang="es-ES" dirty="0"/>
          </a:p>
          <a:p>
            <a:pPr>
              <a:buNone/>
            </a:pPr>
            <a:r>
              <a:rPr lang="es-ES" u="sng" dirty="0">
                <a:hlinkClick r:id="rId3"/>
              </a:rPr>
              <a:t>https://www.youtube.com/watch?v=wHhrOcHrIzI</a:t>
            </a:r>
            <a:endParaRPr lang="es-ES" u="sng" dirty="0"/>
          </a:p>
          <a:p>
            <a:pPr>
              <a:buNone/>
            </a:pPr>
            <a:endParaRPr lang="es-ES" dirty="0"/>
          </a:p>
          <a:p>
            <a:pPr>
              <a:buNone/>
            </a:pPr>
            <a:r>
              <a:rPr lang="es-ES" sz="2800" u="sng" dirty="0">
                <a:hlinkClick r:id="rId4"/>
              </a:rPr>
              <a:t>https://www.youtube.com/watch?v=kI1oK0j_MgM</a:t>
            </a:r>
            <a:endParaRPr lang="es-ES" sz="2800" u="sng" dirty="0"/>
          </a:p>
          <a:p>
            <a:pPr>
              <a:buNone/>
            </a:pPr>
            <a:endParaRPr lang="es-ES" sz="2800" u="sng" dirty="0"/>
          </a:p>
          <a:p>
            <a:pPr>
              <a:buNone/>
            </a:pPr>
            <a:r>
              <a:rPr lang="es-ES" sz="2800" u="sng" dirty="0">
                <a:hlinkClick r:id="rId5"/>
              </a:rPr>
              <a:t>https://www.youtube.com/watch?v=jpw7gjEy0sY&amp;index=7&amp;list=PL161492695105F288</a:t>
            </a:r>
            <a:endParaRPr lang="es-E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fontScale="90000"/>
          </a:bodyPr>
          <a:lstStyle/>
          <a:p>
            <a:pPr algn="ctr"/>
            <a:r>
              <a:rPr lang="es-ES" b="1" dirty="0"/>
              <a:t>STS 24-02-2021 – Sra. Parra </a:t>
            </a:r>
            <a:r>
              <a:rPr lang="es-ES" b="1" dirty="0" err="1"/>
              <a:t>Lucán</a:t>
            </a:r>
            <a:br>
              <a:rPr lang="es-ES" b="1" dirty="0"/>
            </a:br>
            <a:r>
              <a:rPr lang="es-ES" sz="1800" b="1" dirty="0">
                <a:highlight>
                  <a:srgbClr val="FFFF00"/>
                </a:highlight>
              </a:rPr>
              <a:t>STS 101/2021</a:t>
            </a:r>
            <a:endParaRPr lang="es-ES" b="1" dirty="0">
              <a:highlight>
                <a:srgbClr val="FFFF00"/>
              </a:highlight>
            </a:endParaRPr>
          </a:p>
        </p:txBody>
      </p:sp>
      <p:sp>
        <p:nvSpPr>
          <p:cNvPr id="3" name="2 Marcador de contenido"/>
          <p:cNvSpPr>
            <a:spLocks noGrp="1"/>
          </p:cNvSpPr>
          <p:nvPr>
            <p:ph idx="1"/>
          </p:nvPr>
        </p:nvSpPr>
        <p:spPr>
          <a:xfrm>
            <a:off x="457200" y="1772816"/>
            <a:ext cx="8229600" cy="4752528"/>
          </a:xfrm>
        </p:spPr>
        <p:txBody>
          <a:bodyPr>
            <a:normAutofit fontScale="77500" lnSpcReduction="20000"/>
          </a:bodyPr>
          <a:lstStyle/>
          <a:p>
            <a:pPr marL="450215" marR="359410" algn="just">
              <a:spcAft>
                <a:spcPts val="0"/>
              </a:spcAft>
            </a:pPr>
            <a:r>
              <a:rPr lang="es-ES" sz="1800" b="1" i="1" dirty="0">
                <a:solidFill>
                  <a:srgbClr val="000000"/>
                </a:solidFill>
                <a:effectLst/>
                <a:latin typeface="Arial" panose="020B0604020202020204" pitchFamily="34" charset="0"/>
                <a:ea typeface="Times New Roman" panose="02020603050405020304" pitchFamily="18" charset="0"/>
              </a:rPr>
              <a:t>“</a:t>
            </a:r>
            <a:r>
              <a:rPr lang="es-ES" sz="1800" b="1" i="1" dirty="0" err="1">
                <a:solidFill>
                  <a:srgbClr val="000000"/>
                </a:solidFill>
                <a:effectLst/>
                <a:latin typeface="Arial" panose="020B0604020202020204" pitchFamily="34" charset="0"/>
                <a:ea typeface="Times New Roman" panose="02020603050405020304" pitchFamily="18" charset="0"/>
              </a:rPr>
              <a:t>iii</a:t>
            </a:r>
            <a:r>
              <a:rPr lang="es-ES" sz="1800" b="1" i="1" dirty="0">
                <a:solidFill>
                  <a:srgbClr val="000000"/>
                </a:solidFill>
                <a:effectLst/>
                <a:latin typeface="Arial" panose="020B0604020202020204" pitchFamily="34" charset="0"/>
                <a:ea typeface="Times New Roman" panose="02020603050405020304" pitchFamily="18" charset="0"/>
              </a:rPr>
              <a:t>) Además, aun cuando las cláusulas sean claras y en su caso hayan superado las exigencias formales de aceptación, </a:t>
            </a:r>
            <a:r>
              <a:rPr lang="es-ES" sz="1800" b="1" i="1" u="sng" dirty="0">
                <a:solidFill>
                  <a:srgbClr val="000000"/>
                </a:solidFill>
                <a:effectLst/>
                <a:highlight>
                  <a:srgbClr val="FFFF00"/>
                </a:highlight>
                <a:latin typeface="Arial" panose="020B0604020202020204" pitchFamily="34" charset="0"/>
                <a:ea typeface="Times New Roman" panose="02020603050405020304" pitchFamily="18" charset="0"/>
              </a:rPr>
              <a:t>en ningún caso pueden ser lesivas</a:t>
            </a:r>
            <a:r>
              <a:rPr lang="es-ES" sz="1800" b="1" i="1" dirty="0">
                <a:solidFill>
                  <a:srgbClr val="000000"/>
                </a:solidFill>
                <a:effectLst/>
                <a:latin typeface="Arial" panose="020B0604020202020204" pitchFamily="34" charset="0"/>
                <a:ea typeface="Times New Roman" panose="02020603050405020304" pitchFamily="18" charset="0"/>
              </a:rPr>
              <a:t> (art. 3 LCS, aunque el asegurado sea un profesional)”.</a:t>
            </a:r>
            <a:endParaRPr lang="es-ES" sz="1800" dirty="0">
              <a:effectLst/>
              <a:latin typeface="Times New Roman" panose="02020603050405020304" pitchFamily="18" charset="0"/>
              <a:ea typeface="Times New Roman" panose="02020603050405020304" pitchFamily="18" charset="0"/>
            </a:endParaRPr>
          </a:p>
          <a:p>
            <a:pPr marL="450215" marR="359410" algn="just">
              <a:spcAft>
                <a:spcPts val="0"/>
              </a:spcAft>
            </a:pPr>
            <a:endParaRPr lang="es-ES" sz="1800" dirty="0">
              <a:effectLst/>
              <a:latin typeface="Times New Roman" panose="02020603050405020304" pitchFamily="18" charset="0"/>
              <a:ea typeface="Times New Roman" panose="02020603050405020304" pitchFamily="18" charset="0"/>
            </a:endParaRPr>
          </a:p>
          <a:p>
            <a:pPr marL="450215" marR="359410" algn="just">
              <a:spcAft>
                <a:spcPts val="0"/>
              </a:spcAft>
            </a:pPr>
            <a:r>
              <a:rPr lang="es-ES" sz="1800" b="1" i="1" dirty="0">
                <a:solidFill>
                  <a:srgbClr val="000000"/>
                </a:solidFill>
                <a:effectLst/>
                <a:latin typeface="Arial" panose="020B0604020202020204" pitchFamily="34" charset="0"/>
                <a:ea typeface="Times New Roman" panose="02020603050405020304" pitchFamily="18" charset="0"/>
              </a:rPr>
              <a:t>“Dentro del concepto de ‘lesivas’ deben incluirse aquellas cláusulas que </a:t>
            </a:r>
            <a:r>
              <a:rPr lang="es-ES" sz="1800" b="1" i="1" dirty="0">
                <a:solidFill>
                  <a:srgbClr val="0070C0"/>
                </a:solidFill>
                <a:effectLst/>
                <a:latin typeface="Arial" panose="020B0604020202020204" pitchFamily="34" charset="0"/>
                <a:ea typeface="Times New Roman" panose="02020603050405020304" pitchFamily="18" charset="0"/>
              </a:rPr>
              <a:t>reducen considerablemente y de manera desproporcionada el derecho del asegurado, vaciándolo de contenido, de manera que es prácticamente imposible acceder a la cobertura del siniestro. </a:t>
            </a:r>
            <a:r>
              <a:rPr lang="es-ES" sz="1800" b="1" i="1" dirty="0">
                <a:solidFill>
                  <a:srgbClr val="000000"/>
                </a:solidFill>
                <a:effectLst/>
                <a:latin typeface="Arial" panose="020B0604020202020204" pitchFamily="34" charset="0"/>
                <a:ea typeface="Times New Roman" panose="02020603050405020304" pitchFamily="18" charset="0"/>
              </a:rPr>
              <a:t>En este caso, </a:t>
            </a:r>
            <a:r>
              <a:rPr lang="es-ES" sz="1800" b="1" i="1" u="sng" dirty="0">
                <a:solidFill>
                  <a:srgbClr val="000000"/>
                </a:solidFill>
                <a:effectLst/>
                <a:latin typeface="Arial" panose="020B0604020202020204" pitchFamily="34" charset="0"/>
                <a:ea typeface="Times New Roman" panose="02020603050405020304" pitchFamily="18" charset="0"/>
              </a:rPr>
              <a:t>con independencia de que formalmente se exprese el </a:t>
            </a:r>
            <a:r>
              <a:rPr lang="es-ES" sz="1800" b="1" i="1" u="sng" dirty="0">
                <a:solidFill>
                  <a:srgbClr val="000000"/>
                </a:solidFill>
                <a:effectLst/>
                <a:highlight>
                  <a:srgbClr val="FFFF00"/>
                </a:highlight>
                <a:latin typeface="Arial" panose="020B0604020202020204" pitchFamily="34" charset="0"/>
                <a:ea typeface="Times New Roman" panose="02020603050405020304" pitchFamily="18" charset="0"/>
              </a:rPr>
              <a:t>consentimiento</a:t>
            </a:r>
            <a:r>
              <a:rPr lang="es-ES" sz="1800" b="1" i="1" u="sng" dirty="0">
                <a:solidFill>
                  <a:srgbClr val="000000"/>
                </a:solidFill>
                <a:effectLst/>
                <a:latin typeface="Arial" panose="020B0604020202020204" pitchFamily="34" charset="0"/>
                <a:ea typeface="Times New Roman" panose="02020603050405020304" pitchFamily="18" charset="0"/>
              </a:rPr>
              <a:t>, la cláusula es nula en atención a su contenido</a:t>
            </a:r>
            <a:r>
              <a:rPr lang="es-ES" sz="1800" b="1" i="1" dirty="0">
                <a:solidFill>
                  <a:srgbClr val="000000"/>
                </a:solidFill>
                <a:effectLst/>
                <a:latin typeface="Arial" panose="020B0604020202020204" pitchFamily="34" charset="0"/>
                <a:ea typeface="Times New Roman" panose="02020603050405020304" pitchFamily="18" charset="0"/>
              </a:rPr>
              <a:t> (sentencias 273/2016 de 22 de abril, y 303/2003, de 20 de marzo).”</a:t>
            </a:r>
            <a:endParaRPr lang="es-ES" sz="1800" dirty="0">
              <a:effectLst/>
              <a:latin typeface="Times New Roman" panose="02020603050405020304" pitchFamily="18" charset="0"/>
              <a:ea typeface="Times New Roman" panose="02020603050405020304" pitchFamily="18" charset="0"/>
            </a:endParaRPr>
          </a:p>
          <a:p>
            <a:pPr marL="450215" marR="359410" indent="0" algn="just">
              <a:spcAft>
                <a:spcPts val="0"/>
              </a:spcAft>
              <a:buNone/>
            </a:pPr>
            <a:endParaRPr lang="es-ES" sz="1800" b="1" i="1" dirty="0">
              <a:solidFill>
                <a:srgbClr val="000000"/>
              </a:solidFill>
              <a:effectLst/>
              <a:latin typeface="Arial" panose="020B0604020202020204" pitchFamily="34" charset="0"/>
              <a:ea typeface="Times New Roman" panose="02020603050405020304" pitchFamily="18" charset="0"/>
            </a:endParaRPr>
          </a:p>
          <a:p>
            <a:pPr marL="450215" marR="359410" indent="0" algn="just">
              <a:spcAft>
                <a:spcPts val="0"/>
              </a:spcAft>
              <a:buNone/>
            </a:pPr>
            <a:r>
              <a:rPr lang="es-ES" sz="1800" b="1" i="1" dirty="0">
                <a:solidFill>
                  <a:srgbClr val="000000"/>
                </a:solidFill>
                <a:effectLst/>
                <a:latin typeface="Arial" panose="020B0604020202020204" pitchFamily="34" charset="0"/>
                <a:ea typeface="Times New Roman" panose="02020603050405020304" pitchFamily="18" charset="0"/>
              </a:rPr>
              <a:t>“Con todo, la fijación de una </a:t>
            </a:r>
            <a:r>
              <a:rPr lang="es-ES" sz="1800" b="1" i="1" u="sng" dirty="0">
                <a:solidFill>
                  <a:srgbClr val="000000"/>
                </a:solidFill>
                <a:effectLst/>
                <a:latin typeface="Arial" panose="020B0604020202020204" pitchFamily="34" charset="0"/>
                <a:ea typeface="Times New Roman" panose="02020603050405020304" pitchFamily="18" charset="0"/>
              </a:rPr>
              <a:t>cuantía tan reducida que por ridícula haga ilusoria la facultad atribuida de libre elección de los profesionales, equivale en la práctica a vaciar de contenido la propia cobertura que dice ofrecer la póliza</a:t>
            </a:r>
            <a:r>
              <a:rPr lang="es-ES" sz="1800" b="1" i="1" dirty="0">
                <a:solidFill>
                  <a:srgbClr val="000000"/>
                </a:solidFill>
                <a:effectLst/>
                <a:latin typeface="Arial" panose="020B0604020202020204" pitchFamily="34"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marL="450215" marR="359410" algn="just">
              <a:spcAft>
                <a:spcPts val="0"/>
              </a:spcAft>
            </a:pPr>
            <a:endParaRPr lang="es-ES" sz="1800" dirty="0">
              <a:effectLst/>
              <a:latin typeface="Times New Roman" panose="02020603050405020304" pitchFamily="18" charset="0"/>
              <a:ea typeface="Times New Roman" panose="02020603050405020304" pitchFamily="18" charset="0"/>
            </a:endParaRPr>
          </a:p>
          <a:p>
            <a:pPr marL="450215" marR="359410" algn="just">
              <a:spcAft>
                <a:spcPts val="0"/>
              </a:spcAft>
            </a:pPr>
            <a:r>
              <a:rPr lang="es-ES" sz="1800" b="1" i="1" dirty="0">
                <a:solidFill>
                  <a:srgbClr val="000000"/>
                </a:solidFill>
                <a:effectLst/>
                <a:latin typeface="Arial" panose="020B0604020202020204" pitchFamily="34" charset="0"/>
                <a:ea typeface="Times New Roman" panose="02020603050405020304" pitchFamily="18" charset="0"/>
              </a:rPr>
              <a:t>“Esto es lo que ha sucedido en el caso puesto que, ante el abanico de posibles pretensiones que pudieran ejercitarse en defensa de los intereses del asegurado en caso de siniestro, </a:t>
            </a:r>
            <a:r>
              <a:rPr lang="es-ES" sz="1800" b="1" i="1" u="sng" dirty="0">
                <a:solidFill>
                  <a:srgbClr val="000000"/>
                </a:solidFill>
                <a:effectLst/>
                <a:highlight>
                  <a:srgbClr val="FFFF00"/>
                </a:highlight>
                <a:latin typeface="Arial" panose="020B0604020202020204" pitchFamily="34" charset="0"/>
                <a:ea typeface="Times New Roman" panose="02020603050405020304" pitchFamily="18" charset="0"/>
              </a:rPr>
              <a:t>la cuantía de 600 € fijada en la cláusula resulta lesiva, pues impediría ejercer el derecho a la libre elección de abogado y/o procurador, al no guarda ninguna proporción en los costes de la defensa jurídica</a:t>
            </a:r>
            <a:r>
              <a:rPr lang="es-ES" sz="1800" b="1" i="1" dirty="0">
                <a:solidFill>
                  <a:srgbClr val="000000"/>
                </a:solidFill>
                <a:effectLst/>
                <a:latin typeface="Arial" panose="020B0604020202020204" pitchFamily="34" charset="0"/>
                <a:ea typeface="Times New Roman" panose="02020603050405020304" pitchFamily="18" charset="0"/>
              </a:rPr>
              <a:t>. Basta observar los </a:t>
            </a:r>
            <a:r>
              <a:rPr lang="es-ES" sz="1800" b="1" i="1" dirty="0">
                <a:solidFill>
                  <a:srgbClr val="0070C0"/>
                </a:solidFill>
                <a:effectLst/>
                <a:latin typeface="Arial" panose="020B0604020202020204" pitchFamily="34" charset="0"/>
                <a:ea typeface="Times New Roman" panose="02020603050405020304" pitchFamily="18" charset="0"/>
              </a:rPr>
              <a:t>criterios orientadores del Colegio de Abogados </a:t>
            </a:r>
            <a:r>
              <a:rPr lang="es-ES" sz="1800" b="1" i="1" dirty="0">
                <a:solidFill>
                  <a:srgbClr val="000000"/>
                </a:solidFill>
                <a:effectLst/>
                <a:latin typeface="Arial" panose="020B0604020202020204" pitchFamily="34" charset="0"/>
                <a:ea typeface="Times New Roman" panose="02020603050405020304" pitchFamily="18" charset="0"/>
              </a:rPr>
              <a:t>correspondiente a la localidad en la que se firmó el contrato de seguro y a los que se remitía la póliza como límite de la cobertura del asegurador lo que, por otra parte, a pesar de su carácter meramente orientativo, creaba la apariencia de una cobertura suficiente que al mismo tiempo </a:t>
            </a:r>
            <a:r>
              <a:rPr lang="es-ES" sz="1800" b="1" i="1" u="sng" dirty="0">
                <a:solidFill>
                  <a:srgbClr val="FF0000"/>
                </a:solidFill>
                <a:effectLst/>
                <a:latin typeface="Arial" panose="020B0604020202020204" pitchFamily="34" charset="0"/>
                <a:ea typeface="Times New Roman" panose="02020603050405020304" pitchFamily="18" charset="0"/>
              </a:rPr>
              <a:t>quedaba vacía de contenido </a:t>
            </a:r>
            <a:r>
              <a:rPr lang="es-ES" sz="1800" b="1" i="1" u="sng" dirty="0">
                <a:solidFill>
                  <a:srgbClr val="000000"/>
                </a:solidFill>
                <a:effectLst/>
                <a:latin typeface="Arial" panose="020B0604020202020204" pitchFamily="34" charset="0"/>
                <a:ea typeface="Times New Roman" panose="02020603050405020304" pitchFamily="18" charset="0"/>
              </a:rPr>
              <a:t>por la cuantía máxima señalada</a:t>
            </a:r>
            <a:r>
              <a:rPr lang="es-ES" sz="1800" b="1" i="1" dirty="0">
                <a:solidFill>
                  <a:srgbClr val="000000"/>
                </a:solidFill>
                <a:effectLst/>
                <a:latin typeface="Arial" panose="020B0604020202020204" pitchFamily="34"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algn="just">
              <a:tabLst>
                <a:tab pos="450215" algn="l"/>
                <a:tab pos="952500" algn="l"/>
                <a:tab pos="1905000" algn="l"/>
                <a:tab pos="2857500" algn="l"/>
                <a:tab pos="3810000" algn="l"/>
                <a:tab pos="4762500" algn="l"/>
                <a:tab pos="5715000" algn="l"/>
                <a:tab pos="6667500" algn="l"/>
                <a:tab pos="7620000" algn="l"/>
                <a:tab pos="8572500" algn="l"/>
                <a:tab pos="9525000" algn="l"/>
                <a:tab pos="10477500" algn="l"/>
                <a:tab pos="11430000" algn="l"/>
                <a:tab pos="12382500" algn="l"/>
                <a:tab pos="13335000" algn="l"/>
                <a:tab pos="14287500" algn="l"/>
                <a:tab pos="15240000" algn="l"/>
                <a:tab pos="16192500" algn="l"/>
                <a:tab pos="17145000" algn="l"/>
                <a:tab pos="18097500" algn="l"/>
                <a:tab pos="19050000" algn="l"/>
                <a:tab pos="20002500" algn="l"/>
              </a:tabLst>
            </a:pPr>
            <a:endParaRPr lang="es-E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066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E6629C-51E7-4C07-5E4D-EB5974D3FE4A}"/>
              </a:ext>
            </a:extLst>
          </p:cNvPr>
          <p:cNvSpPr>
            <a:spLocks noGrp="1"/>
          </p:cNvSpPr>
          <p:nvPr>
            <p:ph type="title"/>
          </p:nvPr>
        </p:nvSpPr>
        <p:spPr/>
        <p:txBody>
          <a:bodyPr>
            <a:normAutofit fontScale="90000"/>
          </a:bodyPr>
          <a:lstStyle/>
          <a:p>
            <a:pPr algn="ctr"/>
            <a:r>
              <a:rPr lang="es-ES" sz="1800" b="1" kern="100" dirty="0">
                <a:effectLst/>
                <a:latin typeface="Aptos" panose="020B0004020202020204" pitchFamily="34" charset="0"/>
                <a:ea typeface="Aptos" panose="020B0004020202020204" pitchFamily="34" charset="0"/>
                <a:cs typeface="Times New Roman" panose="02020603050405020304" pitchFamily="18" charset="0"/>
              </a:rPr>
              <a:t>SAP Murcia, Sección 4ª, Sentencia 1172/2023, de 23-11-2023 (</a:t>
            </a:r>
            <a:r>
              <a:rPr lang="es-E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límite 1.500 €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 contra ALLIANZ):</a:t>
            </a:r>
            <a:br>
              <a:rPr lang="es-ES" sz="1800" kern="100" dirty="0">
                <a:effectLst/>
                <a:latin typeface="Aptos" panose="020B0004020202020204" pitchFamily="34" charset="0"/>
                <a:ea typeface="Aptos" panose="020B000402020202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C1A3FA61-239F-1845-3090-6536E3E9919A}"/>
              </a:ext>
            </a:extLst>
          </p:cNvPr>
          <p:cNvSpPr>
            <a:spLocks noGrp="1"/>
          </p:cNvSpPr>
          <p:nvPr>
            <p:ph idx="1"/>
          </p:nvPr>
        </p:nvSpPr>
        <p:spPr>
          <a:xfrm>
            <a:off x="457200" y="1340768"/>
            <a:ext cx="8229600" cy="4983832"/>
          </a:xfrm>
        </p:spPr>
        <p:txBody>
          <a:bodyPr>
            <a:normAutofit/>
          </a:bodyPr>
          <a:lstStyle/>
          <a:p>
            <a:pPr algn="just"/>
            <a:r>
              <a:rPr lang="es-ES" sz="1800" kern="100" dirty="0">
                <a:effectLst/>
                <a:latin typeface="Aptos" panose="020B0004020202020204" pitchFamily="34" charset="0"/>
                <a:ea typeface="Aptos" panose="020B0004020202020204" pitchFamily="34" charset="0"/>
                <a:cs typeface="Times New Roman" panose="02020603050405020304" pitchFamily="18" charset="0"/>
              </a:rPr>
              <a:t>8.- De conformidad con todo lo expuesto entendemos que en este caso la limitación cuantitativa del contrato de defensa jurídica con respecto a la responsabilidad de la aseguradora por los honorarios de profesionales de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resulta lesiva </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para el asegurado de la propia póliza, por cuanto dicha limitación le impide ejercer con garantía el derecho a la libre elección de abogado y procurador vaciando de contenido esa oferta de libertad de elección de tales profesionales. Téngase en cuenta como declara la STS nº 421/2020, de 14 de julio, que... </a:t>
            </a:r>
            <a:r>
              <a:rPr lang="es-ES" sz="1800" i="1" kern="100" dirty="0">
                <a:effectLst/>
                <a:latin typeface="Aptos" panose="020B0004020202020204" pitchFamily="34" charset="0"/>
                <a:ea typeface="Aptos" panose="020B0004020202020204" pitchFamily="34" charset="0"/>
                <a:cs typeface="Times New Roman" panose="02020603050405020304" pitchFamily="18" charset="0"/>
              </a:rPr>
              <a:t>"la cláusula que delimita cuantitativamente el objeto asegurado, aunque en principio pueda calificarse como delimitadora del riesgo, puede considerarse como limitativa de derechos e incluso lesiva si fija unos límites notoriamente insuficientes en relación con la cuantía cubierta por el seguro de responsabilidad civil</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Y ello es lo que acontece en este caso ya que dicha limitación cuantitativa resultaba ilusoria a los efectos pretendidos por el asegurado, y aun en mayor medida si lo comparamos con la suma asegurada para la cobertura de responsabilidad civil de suscripción voluntaria, que se concreta en 50.000.000 €. Por tanto y a tenor de lo expuesto se pone de manifiesto la notoria desproporción en que incurre dicha cláusula.</a:t>
            </a:r>
          </a:p>
          <a:p>
            <a:endParaRPr lang="es-ES" dirty="0"/>
          </a:p>
        </p:txBody>
      </p:sp>
    </p:spTree>
    <p:extLst>
      <p:ext uri="{BB962C8B-B14F-4D97-AF65-F5344CB8AC3E}">
        <p14:creationId xmlns:p14="http://schemas.microsoft.com/office/powerpoint/2010/main" val="1647277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7F6D69-4231-3CE6-6E97-3737A82FE4FF}"/>
              </a:ext>
            </a:extLst>
          </p:cNvPr>
          <p:cNvSpPr>
            <a:spLocks noGrp="1"/>
          </p:cNvSpPr>
          <p:nvPr>
            <p:ph type="title"/>
          </p:nvPr>
        </p:nvSpPr>
        <p:spPr>
          <a:xfrm>
            <a:off x="457200" y="704088"/>
            <a:ext cx="8229600" cy="1068728"/>
          </a:xfrm>
        </p:spPr>
        <p:txBody>
          <a:bodyPr>
            <a:normAutofit fontScale="90000"/>
          </a:bodyPr>
          <a:lstStyle/>
          <a:p>
            <a:pPr algn="just"/>
            <a:r>
              <a:rPr lang="es-ES" sz="1800" b="1" kern="100" dirty="0">
                <a:effectLst/>
                <a:latin typeface="Aptos" panose="020B0004020202020204" pitchFamily="34" charset="0"/>
                <a:ea typeface="Aptos" panose="020B0004020202020204" pitchFamily="34" charset="0"/>
                <a:cs typeface="Times New Roman" panose="02020603050405020304" pitchFamily="18" charset="0"/>
              </a:rPr>
              <a:t>SAP Madrid, Sección 14ª, Sentencia 201/2024, de 29-04-2024 (</a:t>
            </a:r>
            <a:r>
              <a:rPr lang="es-E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límite 1.500 €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 contra Pelayo):</a:t>
            </a:r>
            <a:br>
              <a:rPr lang="es-ES" sz="1800" kern="100" dirty="0">
                <a:effectLst/>
                <a:latin typeface="Aptos" panose="020B0004020202020204" pitchFamily="34" charset="0"/>
                <a:ea typeface="Aptos" panose="020B000402020202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92A10582-EA81-14EA-7586-21DFCF0F9B16}"/>
              </a:ext>
            </a:extLst>
          </p:cNvPr>
          <p:cNvSpPr>
            <a:spLocks noGrp="1"/>
          </p:cNvSpPr>
          <p:nvPr>
            <p:ph idx="1"/>
          </p:nvPr>
        </p:nvSpPr>
        <p:spPr>
          <a:xfrm>
            <a:off x="457200" y="1340768"/>
            <a:ext cx="8229600" cy="4983832"/>
          </a:xfrm>
        </p:spPr>
        <p:txBody>
          <a:bodyPr>
            <a:normAutofit fontScale="85000" lnSpcReduction="10000"/>
          </a:bodyPr>
          <a:lstStyle/>
          <a:p>
            <a:pPr algn="just">
              <a:lnSpc>
                <a:spcPct val="107000"/>
              </a:lnSpc>
              <a:spcAft>
                <a:spcPts val="800"/>
              </a:spcAft>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SEXTO.-</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El límite garantizado en la póliza (1.500 euros) supone un 30%, aproximadamente, del coste real de la defensa jurídica conforme con los criterios orientadores del colegio profesional y un 5%, aproximadamente, de la indemnización negociada y conseguida por la defensa jurídica realizada por la demandante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luego la limitación de la cobertura debía considerase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lesiva</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para el asegurado, tras una valoración respecto al contenido de la propia póliza suministrado parcialmente en la contestación a la demanda,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por insuficiencia del límite de cobertura de los 1.500 euros por desproporción con la suma asegurada para la cobertura de responsabilidad civil de suscripción voluntaria</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con la indemnización obtenida por la asegurada por la defensa de la demandante sin necesidad de iniciar procedimiento judicial y con el coste real de la defensa jurídica, que impedía a la asegurada ejercer el derecho a la libre elección de abogados,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vaciando de contenido esa oferta de libertad de elección de tales profesionales</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que la ley reconoce para esta clase de seguro o, cuando menos, reducía considerablemente la posibilidad de acceder a la cobertura del siniestro, por lo que debía considerarse la </a:t>
            </a:r>
            <a:r>
              <a:rPr lang="es-ES" sz="1800" u="sng" kern="100" dirty="0">
                <a:effectLst/>
                <a:latin typeface="Aptos" panose="020B0004020202020204" pitchFamily="34" charset="0"/>
                <a:ea typeface="Aptos" panose="020B0004020202020204" pitchFamily="34" charset="0"/>
                <a:cs typeface="Times New Roman" panose="02020603050405020304" pitchFamily="18" charset="0"/>
              </a:rPr>
              <a:t>lesividad imputada por la parte demandante a la cláusula e inaplicable la limitación de cuantía por gastos de defensa jurídica</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siendo exigible la suma reclamada en la demanda.</a:t>
            </a:r>
          </a:p>
          <a:p>
            <a:pPr algn="just">
              <a:lnSpc>
                <a:spcPct val="107000"/>
              </a:lnSpc>
              <a:spcAft>
                <a:spcPts val="800"/>
              </a:spcAft>
            </a:pPr>
            <a:r>
              <a:rPr lang="es-ES" sz="1800" b="1" kern="100" dirty="0">
                <a:effectLst/>
                <a:latin typeface="Aptos" panose="020B0004020202020204" pitchFamily="34" charset="0"/>
                <a:ea typeface="Aptos" panose="020B0004020202020204" pitchFamily="34" charset="0"/>
                <a:cs typeface="Times New Roman" panose="02020603050405020304" pitchFamily="18" charset="0"/>
              </a:rPr>
              <a:t>SÉPTIMO.- </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Por lo expuesto, habiendo ya satisfecho la demandada 1.500 euros a la demandante, procede estimar la demanda en cuanto se reclama la diferencia entre el coste real de la defensa jurídica y el importe ya satisfecho por la demandada, esto es, procede condenar a la aseguradora demandada al pago a la actora de la suma de 3.388,38 euros (…)</a:t>
            </a:r>
          </a:p>
          <a:p>
            <a:endParaRPr lang="es-ES" dirty="0"/>
          </a:p>
        </p:txBody>
      </p:sp>
    </p:spTree>
    <p:extLst>
      <p:ext uri="{BB962C8B-B14F-4D97-AF65-F5344CB8AC3E}">
        <p14:creationId xmlns:p14="http://schemas.microsoft.com/office/powerpoint/2010/main" val="3717092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749A4-EF17-06E3-6878-384E6739B99A}"/>
              </a:ext>
            </a:extLst>
          </p:cNvPr>
          <p:cNvSpPr>
            <a:spLocks noGrp="1"/>
          </p:cNvSpPr>
          <p:nvPr>
            <p:ph type="title"/>
          </p:nvPr>
        </p:nvSpPr>
        <p:spPr/>
        <p:txBody>
          <a:bodyPr>
            <a:normAutofit fontScale="90000"/>
          </a:bodyPr>
          <a:lstStyle/>
          <a:p>
            <a:pPr algn="just"/>
            <a:r>
              <a:rPr lang="es-ES" sz="1800" b="1" kern="100" dirty="0">
                <a:effectLst/>
                <a:latin typeface="Aptos" panose="020B0004020202020204" pitchFamily="34" charset="0"/>
                <a:ea typeface="Aptos" panose="020B0004020202020204" pitchFamily="34" charset="0"/>
                <a:cs typeface="Times New Roman" panose="02020603050405020304" pitchFamily="18" charset="0"/>
              </a:rPr>
              <a:t>SAP Granada, Sección 4ª, Sentencia 395/2024, de 13-11-2024 (</a:t>
            </a:r>
            <a:r>
              <a:rPr lang="es-E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límite 1.500 €</a:t>
            </a:r>
            <a:r>
              <a:rPr lang="es-ES" sz="1800" b="1" kern="100" dirty="0">
                <a:effectLst/>
                <a:latin typeface="Aptos" panose="020B0004020202020204" pitchFamily="34" charset="0"/>
                <a:ea typeface="Aptos" panose="020B0004020202020204" pitchFamily="34" charset="0"/>
                <a:cs typeface="Times New Roman" panose="02020603050405020304" pitchFamily="18" charset="0"/>
              </a:rPr>
              <a:t>, contra ALLIANZ):</a:t>
            </a:r>
            <a:br>
              <a:rPr lang="es-ES" sz="1800" kern="100" dirty="0">
                <a:effectLst/>
                <a:latin typeface="Aptos" panose="020B0004020202020204" pitchFamily="34" charset="0"/>
                <a:ea typeface="Aptos" panose="020B000402020202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42E8329F-EFA0-2AEE-8A90-44D7590A5D1A}"/>
              </a:ext>
            </a:extLst>
          </p:cNvPr>
          <p:cNvSpPr>
            <a:spLocks noGrp="1"/>
          </p:cNvSpPr>
          <p:nvPr>
            <p:ph idx="1"/>
          </p:nvPr>
        </p:nvSpPr>
        <p:spPr>
          <a:xfrm>
            <a:off x="457200" y="1196752"/>
            <a:ext cx="8229600" cy="5328592"/>
          </a:xfrm>
        </p:spPr>
        <p:txBody>
          <a:bodyPr>
            <a:normAutofit fontScale="85000" lnSpcReduction="20000"/>
          </a:bodyPr>
          <a:lstStyle/>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A ello se acoge cierta doctrina para entender que la cláusula en cuestión debe respetar y ser congruente con el propio objeto del seguro, sin que pueda vaciarlo de contenido o hacerlo ilusorio.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Se desnaturalizaría el contrato de seguro si se fijasen unas coberturas insuficientes en relación con los intereses que se han defendido, pues se limitaría de manera notoria la defensa y la tutela efectiva de los derechos del asegurado, que constituye el objeto del seguro.</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Si, no obstante verse compelido a ello, el límite de cobertura resulta insuficiente, como en el caso eran 1500€, ello supone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desnaturalizar el contrato de seguro</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pues le limita al asegurado la libre designación de abogado que defienda sus intereses, y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lo vacía en la práctica de contenido</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 el supuesto de autos, nos encontramos en un supuesto similar a las citadas sentencias, en las que el límite fijado en el contrato era de 1500 €, por más que se refieran a un seguro de responsabilidad civil en que dicho límite era aplicable al supuesto de libre designación en el caso de conflicto de intereses. En cualquier caso, declarar que el mismo era claramente insuficiente y vaciaba de contenido al derecho del asegurado.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Habida cuenta que nos encontramos ante una clausula limitativa, a tenor de lo expuesto, no resulta vinculante al no haberse cumplido los requisitos del Art. 3 de la LCS en cuanto a su aceptación específica por escrito. </a:t>
            </a:r>
          </a:p>
          <a:p>
            <a:pPr algn="just">
              <a:lnSpc>
                <a:spcPct val="107000"/>
              </a:lnSpc>
              <a:spcAft>
                <a:spcPts val="800"/>
              </a:spcAft>
            </a:pP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Además resulta lesiva</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lo que impide el inciso inicial del citado Art. 3 de la LCS, de acuerdo con la jurisprudencia, entre la que destaca la SS de 24-2-2021, que declara: “aún cuando las cláusulas sean claras y en su caso hayan superado las exigencias formales de aceptación, en ningún caso pueden ser lesivas (art. 3 LCS aunque el asegurado sea un profesional). </a:t>
            </a:r>
          </a:p>
          <a:p>
            <a:endParaRPr lang="es-ES" dirty="0"/>
          </a:p>
        </p:txBody>
      </p:sp>
    </p:spTree>
    <p:extLst>
      <p:ext uri="{BB962C8B-B14F-4D97-AF65-F5344CB8AC3E}">
        <p14:creationId xmlns:p14="http://schemas.microsoft.com/office/powerpoint/2010/main" val="4284333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A14616-A5D9-4297-E1BA-EE2C8FC4BF66}"/>
              </a:ext>
            </a:extLst>
          </p:cNvPr>
          <p:cNvSpPr>
            <a:spLocks noGrp="1"/>
          </p:cNvSpPr>
          <p:nvPr>
            <p:ph type="title"/>
          </p:nvPr>
        </p:nvSpPr>
        <p:spPr>
          <a:xfrm>
            <a:off x="457200" y="704088"/>
            <a:ext cx="8229600" cy="564672"/>
          </a:xfrm>
        </p:spPr>
        <p:txBody>
          <a:bodyPr>
            <a:normAutofit fontScale="90000"/>
          </a:bodyPr>
          <a:lstStyle/>
          <a:p>
            <a:r>
              <a:rPr lang="es-ES" dirty="0"/>
              <a:t>…</a:t>
            </a:r>
            <a:br>
              <a:rPr lang="es-ES" dirty="0"/>
            </a:br>
            <a:endParaRPr lang="es-ES" dirty="0"/>
          </a:p>
        </p:txBody>
      </p:sp>
      <p:sp>
        <p:nvSpPr>
          <p:cNvPr id="3" name="Marcador de contenido 2">
            <a:extLst>
              <a:ext uri="{FF2B5EF4-FFF2-40B4-BE49-F238E27FC236}">
                <a16:creationId xmlns:a16="http://schemas.microsoft.com/office/drawing/2014/main" id="{9C25B937-F63D-B614-5812-28766B88C6DB}"/>
              </a:ext>
            </a:extLst>
          </p:cNvPr>
          <p:cNvSpPr>
            <a:spLocks noGrp="1"/>
          </p:cNvSpPr>
          <p:nvPr>
            <p:ph idx="1"/>
          </p:nvPr>
        </p:nvSpPr>
        <p:spPr>
          <a:xfrm>
            <a:off x="457200" y="908720"/>
            <a:ext cx="8229600" cy="5616624"/>
          </a:xfrm>
        </p:spPr>
        <p:txBody>
          <a:bodyPr>
            <a:normAutofit fontScale="85000" lnSpcReduction="10000"/>
          </a:bodyPr>
          <a:lstStyle/>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Dentro del concepto de «lesivas» deben incluirse aquellas cláusulas que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reducen considerablemente y de manera desproporcionada el derecho del asegurado</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vaciándolo de contenido, de manera que es prácticamente imposible acceder a la cobertura del siniestro. En este caso, con independencia de que formalmente se exprese el consentimiento, la cláusula es nula en atención a su contenido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sentencias 273/2016 de 22 abril</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y 303/2003, de 20 marzo)”...." Para los seguros de defensa jurídica, además de la doctrina jurisprudencial de esta sala sobre las cláusulas de delimitación, las cláusulas limitativas y las cláusulas lesivas, es preciso atender a la doctrina del Tribunal de Justicia sobre la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Directiva 87/344/CEE, de 22 de junio,</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sobre coordinación de las disposiciones legales, reglamentarias y administrativas relativas al seguro de defensa jurídica, cuya incorporación a la ley española del contrato de seguro tuvo lugar por medio de la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Ley 21/1990, de 19 de diciembre</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De acuerdo con la doctrina del Tribunal de Justicia, la interpretación del derecho nacional debe dirigirse a lograr la mayor efectividad del derecho de elección del perjudicado. Por lo que aquí interesa, naturalmente que no se excluye que puedan fijarse límites a la cuantía cubierta por el asegurador en función de la prima pagada, pero siempre que ello </a:t>
            </a:r>
            <a:r>
              <a:rPr lang="es-E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no comporte vaciar de contenido la libertad de elección por el asegurado </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de la persona facultada para representarlo y siempre que la indemnización efectivamente abonada por este asegurador sea suficiente, lo que corresponde comprobar en cada caso al órgano jurisdiccional nacional. </a:t>
            </a:r>
          </a:p>
          <a:p>
            <a:pPr algn="just">
              <a:lnSpc>
                <a:spcPct val="107000"/>
              </a:lnSpc>
              <a:spcAft>
                <a:spcPts val="800"/>
              </a:spcAft>
            </a:pPr>
            <a:r>
              <a:rPr lang="es-ES" sz="1800" kern="100" dirty="0">
                <a:effectLst/>
                <a:latin typeface="Aptos" panose="020B0004020202020204" pitchFamily="34" charset="0"/>
                <a:ea typeface="Aptos" panose="020B0004020202020204" pitchFamily="34" charset="0"/>
                <a:cs typeface="Times New Roman" panose="02020603050405020304" pitchFamily="18" charset="0"/>
              </a:rPr>
              <a:t>En este sentido, la STJUE de 7 de abril de 2016, asunto 05/15,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Gókhan</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t>
            </a: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Büyüktipi</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afirma (apartado 25): (…)</a:t>
            </a:r>
          </a:p>
          <a:p>
            <a:endParaRPr lang="es-ES" dirty="0"/>
          </a:p>
        </p:txBody>
      </p:sp>
    </p:spTree>
    <p:extLst>
      <p:ext uri="{BB962C8B-B14F-4D97-AF65-F5344CB8AC3E}">
        <p14:creationId xmlns:p14="http://schemas.microsoft.com/office/powerpoint/2010/main" val="2264843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B3D94C-5206-439B-E865-4E9B7FB13F52}"/>
              </a:ext>
            </a:extLst>
          </p:cNvPr>
          <p:cNvSpPr>
            <a:spLocks noGrp="1"/>
          </p:cNvSpPr>
          <p:nvPr>
            <p:ph type="title"/>
          </p:nvPr>
        </p:nvSpPr>
        <p:spPr/>
        <p:txBody>
          <a:bodyPr>
            <a:normAutofit/>
          </a:bodyPr>
          <a:lstStyle/>
          <a:p>
            <a:pPr algn="ctr"/>
            <a:r>
              <a:rPr lang="es-ES" sz="2400" b="1" dirty="0"/>
              <a:t>SAP MA 415/2023, 21-06-2023 (ref. a STJUE 20-05-2011, asunto C-293/10, Stark), frente a Generali</a:t>
            </a:r>
          </a:p>
        </p:txBody>
      </p:sp>
      <p:sp>
        <p:nvSpPr>
          <p:cNvPr id="3" name="Marcador de contenido 2">
            <a:extLst>
              <a:ext uri="{FF2B5EF4-FFF2-40B4-BE49-F238E27FC236}">
                <a16:creationId xmlns:a16="http://schemas.microsoft.com/office/drawing/2014/main" id="{DAB81943-6500-93DA-F048-BAD54E25AC19}"/>
              </a:ext>
            </a:extLst>
          </p:cNvPr>
          <p:cNvSpPr>
            <a:spLocks noGrp="1"/>
          </p:cNvSpPr>
          <p:nvPr>
            <p:ph idx="1"/>
          </p:nvPr>
        </p:nvSpPr>
        <p:spPr/>
        <p:txBody>
          <a:bodyPr>
            <a:normAutofit lnSpcReduction="10000"/>
          </a:bodyPr>
          <a:lstStyle/>
          <a:p>
            <a:pPr algn="just"/>
            <a:r>
              <a:rPr lang="es-ES" sz="1800" b="0" i="0" u="none" strike="noStrike" baseline="0" dirty="0">
                <a:latin typeface="TimesNewRomanPSMT"/>
              </a:rPr>
              <a:t>SAP MA: “En el caso, se reclaman 3.405,33.-€ en concepto de gastos jurídicos (honorarios de letrado, procurador y perito medico) cubiertos por el seguro de defensa jurídica incluido en el seguro </a:t>
            </a:r>
            <a:r>
              <a:rPr lang="es-ES" sz="1800" b="0" i="0" u="none" strike="noStrike" baseline="0" dirty="0" err="1">
                <a:latin typeface="TimesNewRomanPSMT"/>
              </a:rPr>
              <a:t>multiriesgo</a:t>
            </a:r>
            <a:r>
              <a:rPr lang="es-ES" sz="1800" b="0" i="0" u="none" strike="noStrike" baseline="0" dirty="0">
                <a:latin typeface="TimesNewRomanPSMT"/>
              </a:rPr>
              <a:t> del automóvil matrícula 7127 JGY con póliza </a:t>
            </a:r>
            <a:r>
              <a:rPr lang="es-ES" sz="1800" b="0" i="0" u="none" strike="noStrike" baseline="0" dirty="0" err="1">
                <a:latin typeface="TimesNewRomanPSMT"/>
              </a:rPr>
              <a:t>nº</a:t>
            </a:r>
            <a:r>
              <a:rPr lang="es-ES" sz="1800" b="0" i="0" u="none" strike="noStrike" baseline="0" dirty="0">
                <a:latin typeface="TimesNewRomanPSMT"/>
              </a:rPr>
              <a:t> UV-G-3515.025.223, seguro que, como antes se ha expresado cubre también la defensa del ocupante, siendo así que la cantidad reclamada ( poco más del doble de la concertada) es insuficiente dado que parece haberse establecido contemplando exclusivamente al asegurado, minuta cuya corrección ni se siquiera se ha cuestionado, lo que no nos lleva a concluir, que en el caso nos encontramos ante una cláusula restrictiva de derechos del asegurado ( sin doble firma) </a:t>
            </a:r>
            <a:r>
              <a:rPr lang="es-ES" sz="1800" b="1" i="0" u="none" strike="noStrike" baseline="0" dirty="0">
                <a:highlight>
                  <a:srgbClr val="FFFF00"/>
                </a:highlight>
                <a:latin typeface="TimesNewRomanPSMT"/>
              </a:rPr>
              <a:t>al reducir considerablemente y de manera desproporcionada el derecho del asegurado, vaciándolo de contenido, de manera que es prácticamente imposible acceder a la cobertura del siniestro, cláusula que es nula en atención a su contenido</a:t>
            </a:r>
            <a:r>
              <a:rPr lang="es-ES" sz="1800" b="0" i="0" u="none" strike="noStrike" baseline="0" dirty="0">
                <a:latin typeface="TimesNewRomanPSMT"/>
              </a:rPr>
              <a:t>. En consecuencia, el recurso habrá de ser estimado condenándose a la aseguradora demandada a que abone al actor la cantidad reclamada de 3.405,33 euros ( de la que ya han sido satisfechas </a:t>
            </a:r>
            <a:r>
              <a:rPr lang="es-ES" sz="1800" b="0" i="0" u="none" strike="noStrike" baseline="0" dirty="0">
                <a:highlight>
                  <a:srgbClr val="FFFF00"/>
                </a:highlight>
                <a:latin typeface="TimesNewRomanPSMT"/>
              </a:rPr>
              <a:t>1.500 euros</a:t>
            </a:r>
            <a:r>
              <a:rPr lang="es-ES" sz="1800" b="0" i="0" u="none" strike="noStrike" baseline="0" dirty="0">
                <a:latin typeface="TimesNewRomanPSMT"/>
              </a:rPr>
              <a:t>) e interés por mora conforme viene condenada en la instancia.” (vs. Generali)</a:t>
            </a:r>
            <a:endParaRPr lang="es-ES" dirty="0"/>
          </a:p>
        </p:txBody>
      </p:sp>
    </p:spTree>
    <p:extLst>
      <p:ext uri="{BB962C8B-B14F-4D97-AF65-F5344CB8AC3E}">
        <p14:creationId xmlns:p14="http://schemas.microsoft.com/office/powerpoint/2010/main" val="668628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1AE7A-B44D-0D6F-C5F4-6B555B235C25}"/>
              </a:ext>
            </a:extLst>
          </p:cNvPr>
          <p:cNvSpPr>
            <a:spLocks noGrp="1"/>
          </p:cNvSpPr>
          <p:nvPr>
            <p:ph type="title"/>
          </p:nvPr>
        </p:nvSpPr>
        <p:spPr>
          <a:xfrm>
            <a:off x="457200" y="704088"/>
            <a:ext cx="8229600" cy="1140736"/>
          </a:xfrm>
        </p:spPr>
        <p:txBody>
          <a:bodyPr>
            <a:normAutofit fontScale="90000"/>
          </a:bodyPr>
          <a:lstStyle/>
          <a:p>
            <a:pPr algn="ctr"/>
            <a:r>
              <a:rPr lang="es-ES" sz="3800" b="1" dirty="0"/>
              <a:t>SAP NA 172/2025, S. 3ª, de 04-02-2025, en cuanto a la lesividad y conflicto (600 € - MM)*</a:t>
            </a:r>
          </a:p>
        </p:txBody>
      </p:sp>
      <p:pic>
        <p:nvPicPr>
          <p:cNvPr id="5" name="Marcador de contenido 4">
            <a:extLst>
              <a:ext uri="{FF2B5EF4-FFF2-40B4-BE49-F238E27FC236}">
                <a16:creationId xmlns:a16="http://schemas.microsoft.com/office/drawing/2014/main" id="{7B12FF8B-EB30-E18E-DD5E-32463E8C5786}"/>
              </a:ext>
            </a:extLst>
          </p:cNvPr>
          <p:cNvPicPr>
            <a:picLocks noGrp="1" noChangeAspect="1"/>
          </p:cNvPicPr>
          <p:nvPr>
            <p:ph idx="1"/>
          </p:nvPr>
        </p:nvPicPr>
        <p:blipFill>
          <a:blip r:embed="rId3"/>
          <a:stretch>
            <a:fillRect/>
          </a:stretch>
        </p:blipFill>
        <p:spPr>
          <a:xfrm>
            <a:off x="739446" y="2060848"/>
            <a:ext cx="7739820" cy="4392488"/>
          </a:xfrm>
        </p:spPr>
      </p:pic>
    </p:spTree>
    <p:extLst>
      <p:ext uri="{BB962C8B-B14F-4D97-AF65-F5344CB8AC3E}">
        <p14:creationId xmlns:p14="http://schemas.microsoft.com/office/powerpoint/2010/main" val="3154151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02DC-4226-21FE-45FB-7EF33FA811D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744F50A-4855-FDCC-AEAA-B96A59C5F150}"/>
              </a:ext>
            </a:extLst>
          </p:cNvPr>
          <p:cNvSpPr>
            <a:spLocks noGrp="1"/>
          </p:cNvSpPr>
          <p:nvPr>
            <p:ph type="title"/>
          </p:nvPr>
        </p:nvSpPr>
        <p:spPr>
          <a:xfrm>
            <a:off x="457200" y="260648"/>
            <a:ext cx="8229600" cy="936104"/>
          </a:xfrm>
        </p:spPr>
        <p:txBody>
          <a:bodyPr>
            <a:normAutofit fontScale="90000"/>
          </a:bodyPr>
          <a:lstStyle/>
          <a:p>
            <a:pPr algn="ctr"/>
            <a:r>
              <a:rPr lang="es-ES" sz="3800" b="1" dirty="0"/>
              <a:t>SAP NA 172/2025, S. 3ª, de 04-02-2025, en cuanto a la lesividad y conflicto (600 €) *</a:t>
            </a:r>
          </a:p>
        </p:txBody>
      </p:sp>
      <p:pic>
        <p:nvPicPr>
          <p:cNvPr id="7" name="Marcador de contenido 6">
            <a:extLst>
              <a:ext uri="{FF2B5EF4-FFF2-40B4-BE49-F238E27FC236}">
                <a16:creationId xmlns:a16="http://schemas.microsoft.com/office/drawing/2014/main" id="{C5A4116D-E1F4-C6A5-8202-7D2F90D771F9}"/>
              </a:ext>
            </a:extLst>
          </p:cNvPr>
          <p:cNvPicPr>
            <a:picLocks noGrp="1" noChangeAspect="1"/>
          </p:cNvPicPr>
          <p:nvPr>
            <p:ph idx="1"/>
          </p:nvPr>
        </p:nvPicPr>
        <p:blipFill>
          <a:blip r:embed="rId3"/>
          <a:stretch>
            <a:fillRect/>
          </a:stretch>
        </p:blipFill>
        <p:spPr>
          <a:xfrm>
            <a:off x="1259631" y="1187324"/>
            <a:ext cx="6624737" cy="5480465"/>
          </a:xfrm>
        </p:spPr>
      </p:pic>
    </p:spTree>
    <p:extLst>
      <p:ext uri="{BB962C8B-B14F-4D97-AF65-F5344CB8AC3E}">
        <p14:creationId xmlns:p14="http://schemas.microsoft.com/office/powerpoint/2010/main" val="57029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C5849-C93C-48E8-8CB5-B9D8D0397835}"/>
              </a:ext>
            </a:extLst>
          </p:cNvPr>
          <p:cNvSpPr>
            <a:spLocks noGrp="1"/>
          </p:cNvSpPr>
          <p:nvPr>
            <p:ph type="title"/>
          </p:nvPr>
        </p:nvSpPr>
        <p:spPr>
          <a:xfrm>
            <a:off x="457200" y="704088"/>
            <a:ext cx="8229600" cy="708688"/>
          </a:xfrm>
        </p:spPr>
        <p:txBody>
          <a:bodyPr>
            <a:normAutofit fontScale="90000"/>
          </a:bodyPr>
          <a:lstStyle/>
          <a:p>
            <a:pPr algn="ctr"/>
            <a:r>
              <a:rPr lang="es-ES" b="1" dirty="0"/>
              <a:t>STS Pleno 14-07-2020 – Sr. Baena</a:t>
            </a:r>
          </a:p>
        </p:txBody>
      </p:sp>
      <p:sp>
        <p:nvSpPr>
          <p:cNvPr id="3" name="Marcador de contenido 2">
            <a:extLst>
              <a:ext uri="{FF2B5EF4-FFF2-40B4-BE49-F238E27FC236}">
                <a16:creationId xmlns:a16="http://schemas.microsoft.com/office/drawing/2014/main" id="{DDA07B88-E89A-4677-A670-B88B25A99AA1}"/>
              </a:ext>
            </a:extLst>
          </p:cNvPr>
          <p:cNvSpPr>
            <a:spLocks noGrp="1"/>
          </p:cNvSpPr>
          <p:nvPr>
            <p:ph idx="1"/>
          </p:nvPr>
        </p:nvSpPr>
        <p:spPr/>
        <p:txBody>
          <a:bodyPr>
            <a:normAutofit fontScale="92500" lnSpcReduction="10000"/>
          </a:bodyPr>
          <a:lstStyle/>
          <a:p>
            <a:pPr algn="just"/>
            <a:r>
              <a:rPr lang="es-ES" dirty="0"/>
              <a:t>Declaraba la cláusula de libre elección de letrado del </a:t>
            </a:r>
            <a:r>
              <a:rPr lang="es-ES" b="1" dirty="0">
                <a:highlight>
                  <a:srgbClr val="00FFFF"/>
                </a:highlight>
              </a:rPr>
              <a:t>art. 74 LCS</a:t>
            </a:r>
            <a:r>
              <a:rPr lang="es-ES" b="1" dirty="0"/>
              <a:t> </a:t>
            </a:r>
            <a:r>
              <a:rPr lang="es-ES" dirty="0"/>
              <a:t>como </a:t>
            </a:r>
            <a:r>
              <a:rPr lang="es-ES" u="sng" dirty="0">
                <a:highlight>
                  <a:srgbClr val="FFFF00"/>
                </a:highlight>
              </a:rPr>
              <a:t>limitativa en relación a la cuantía cubierta por RC</a:t>
            </a:r>
            <a:r>
              <a:rPr lang="es-ES" dirty="0"/>
              <a:t>.</a:t>
            </a:r>
          </a:p>
          <a:p>
            <a:pPr algn="just"/>
            <a:r>
              <a:rPr lang="es-ES" dirty="0">
                <a:highlight>
                  <a:srgbClr val="00FFFF"/>
                </a:highlight>
              </a:rPr>
              <a:t>Desnaturalización de la cobertura (quedaría vacía de contenido).</a:t>
            </a:r>
          </a:p>
          <a:p>
            <a:pPr algn="just"/>
            <a:r>
              <a:rPr lang="es-ES" dirty="0"/>
              <a:t>Hace referencia a los Criterios de Honorarios de los Colegios de Abogados.</a:t>
            </a:r>
          </a:p>
          <a:p>
            <a:pPr algn="just"/>
            <a:r>
              <a:rPr lang="es-ES" dirty="0"/>
              <a:t>RC: 1.200.000 €</a:t>
            </a:r>
          </a:p>
          <a:p>
            <a:pPr algn="just"/>
            <a:r>
              <a:rPr lang="es-ES" dirty="0"/>
              <a:t>Libre elección: 30.000 €</a:t>
            </a:r>
          </a:p>
          <a:p>
            <a:pPr algn="just"/>
            <a:r>
              <a:rPr lang="es-ES" u="sng" dirty="0"/>
              <a:t>Conflicto de intereses</a:t>
            </a:r>
            <a:r>
              <a:rPr lang="es-ES" dirty="0"/>
              <a:t>.</a:t>
            </a:r>
          </a:p>
          <a:p>
            <a:pPr algn="just"/>
            <a:r>
              <a:rPr lang="es-ES" dirty="0"/>
              <a:t>Honorarios Ltdo.: 121.874,48 €</a:t>
            </a:r>
          </a:p>
        </p:txBody>
      </p:sp>
    </p:spTree>
    <p:extLst>
      <p:ext uri="{BB962C8B-B14F-4D97-AF65-F5344CB8AC3E}">
        <p14:creationId xmlns:p14="http://schemas.microsoft.com/office/powerpoint/2010/main" val="3150151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lstStyle/>
          <a:p>
            <a:pPr algn="ctr"/>
            <a:r>
              <a:rPr lang="es-ES" b="1" dirty="0"/>
              <a:t>DOCTRINA SOBRE LESIVIDAD</a:t>
            </a:r>
          </a:p>
        </p:txBody>
      </p:sp>
      <p:sp>
        <p:nvSpPr>
          <p:cNvPr id="3" name="2 Marcador de contenido"/>
          <p:cNvSpPr>
            <a:spLocks noGrp="1"/>
          </p:cNvSpPr>
          <p:nvPr>
            <p:ph idx="1"/>
          </p:nvPr>
        </p:nvSpPr>
        <p:spPr>
          <a:xfrm>
            <a:off x="457200" y="1556792"/>
            <a:ext cx="8229600" cy="4767808"/>
          </a:xfrm>
        </p:spPr>
        <p:txBody>
          <a:bodyPr>
            <a:normAutofit fontScale="47500" lnSpcReduction="20000"/>
          </a:bodyPr>
          <a:lstStyle/>
          <a:p>
            <a:pPr algn="just">
              <a:buNone/>
            </a:pPr>
            <a:r>
              <a:rPr lang="es-ES" dirty="0"/>
              <a:t>	</a:t>
            </a:r>
            <a:r>
              <a:rPr lang="es-ES" sz="2900" dirty="0"/>
              <a:t>Especialmente ilustrativo resulta el estudio sobre esta controversia realizado por </a:t>
            </a:r>
            <a:r>
              <a:rPr lang="es-ES" sz="2900" b="1" dirty="0">
                <a:solidFill>
                  <a:srgbClr val="FF0000"/>
                </a:solidFill>
              </a:rPr>
              <a:t>LÓPEZ GARCÍA DE LA SERRANA, JAVIER (3) </a:t>
            </a:r>
            <a:r>
              <a:rPr lang="es-ES" sz="2900" dirty="0"/>
              <a:t>en donde se expone: </a:t>
            </a:r>
          </a:p>
          <a:p>
            <a:pPr algn="just"/>
            <a:endParaRPr lang="es-ES" sz="2900" dirty="0"/>
          </a:p>
          <a:p>
            <a:pPr algn="just">
              <a:buNone/>
            </a:pPr>
            <a:r>
              <a:rPr lang="es-ES" sz="2900" dirty="0"/>
              <a:t>	- Por el </a:t>
            </a:r>
            <a:r>
              <a:rPr lang="es-ES" sz="2900" dirty="0">
                <a:solidFill>
                  <a:srgbClr val="FF0000"/>
                </a:solidFill>
              </a:rPr>
              <a:t>EXCMO. SR. DON ANTONIO SALAS CARCELLER</a:t>
            </a:r>
            <a:r>
              <a:rPr lang="es-ES" sz="2900" dirty="0"/>
              <a:t>, quien defiende que “</a:t>
            </a:r>
            <a:r>
              <a:rPr lang="es-ES" sz="2900" i="1" dirty="0"/>
              <a:t>en relación con el seguro específico de defensa jurídica – artículos 76 a) a g) de la LCS, interesa destacar, como la doctrina ha señalado, </a:t>
            </a:r>
            <a:r>
              <a:rPr lang="es-ES" sz="2900" b="1" i="1" dirty="0">
                <a:solidFill>
                  <a:srgbClr val="0070C0"/>
                </a:solidFill>
              </a:rPr>
              <a:t>que el establecimiento de LÍMITES CUANTITATIVOS MUY BAJOS EN LOS HONORARIOS PROFESIONALES DEL ABOGADO LIBREMENTE DESIGNADO por el asegurado podría llevar a considerar que dichas cláusulas tienen CARÁCTER LESIVO </a:t>
            </a:r>
            <a:r>
              <a:rPr lang="es-ES" sz="2900" i="1" dirty="0">
                <a:solidFill>
                  <a:srgbClr val="0070C0"/>
                </a:solidFill>
              </a:rPr>
              <a:t>en tanto que desnaturalizan dicho seguro.</a:t>
            </a:r>
            <a:r>
              <a:rPr lang="es-ES" sz="2900" i="1" dirty="0"/>
              <a:t>” (1)</a:t>
            </a:r>
          </a:p>
          <a:p>
            <a:pPr algn="just">
              <a:buNone/>
            </a:pPr>
            <a:endParaRPr lang="es-ES" sz="2900" dirty="0"/>
          </a:p>
          <a:p>
            <a:pPr algn="just">
              <a:buNone/>
            </a:pPr>
            <a:r>
              <a:rPr lang="es-ES" sz="2900" dirty="0"/>
              <a:t>	- De la misma opinión es </a:t>
            </a:r>
            <a:r>
              <a:rPr lang="es-ES" sz="2900" dirty="0">
                <a:solidFill>
                  <a:srgbClr val="FF0000"/>
                </a:solidFill>
              </a:rPr>
              <a:t>ANTONIO RAVENTÓS RIERA</a:t>
            </a:r>
            <a:r>
              <a:rPr lang="es-ES" sz="2900" dirty="0"/>
              <a:t>, estableciendo que una cobertura de honorarios profesionales baja, muy baja, </a:t>
            </a:r>
            <a:r>
              <a:rPr lang="es-ES" sz="2900" b="1" i="1" dirty="0">
                <a:solidFill>
                  <a:srgbClr val="0070C0"/>
                </a:solidFill>
              </a:rPr>
              <a:t>“VACÍA EL CONTRATO DE CONTENIDO”</a:t>
            </a:r>
            <a:r>
              <a:rPr lang="es-ES" sz="2900" dirty="0">
                <a:solidFill>
                  <a:srgbClr val="0070C0"/>
                </a:solidFill>
              </a:rPr>
              <a:t>, frustrando las expectativas del asegurado</a:t>
            </a:r>
            <a:r>
              <a:rPr lang="es-ES" sz="2900" dirty="0"/>
              <a:t>, quien en ocasiones ve en el condicionado particular la expresión simple de “</a:t>
            </a:r>
            <a:r>
              <a:rPr lang="es-ES" sz="2900" b="1" dirty="0">
                <a:solidFill>
                  <a:srgbClr val="0070C0"/>
                </a:solidFill>
              </a:rPr>
              <a:t>INCLUIDA</a:t>
            </a:r>
            <a:r>
              <a:rPr lang="es-ES" sz="2900" dirty="0"/>
              <a:t>” respecto a la defensa jurídica, para luego encontrar en el condicionado general una limitación de la cuantía respecto de dicha cobertura, cuando ha hecho uso del derecho constitucional de elegir a un profesional distinto al de la aseguradora para que dirija su reclamación. </a:t>
            </a:r>
            <a:r>
              <a:rPr lang="es-ES" sz="2900" i="1" dirty="0"/>
              <a:t>Consideraciones sobre la diferenciación entre clausulas delimitadoras y limitadoras del riesgo, con especial mención a las cláusulas lesivas o sorpresivas</a:t>
            </a:r>
            <a:r>
              <a:rPr lang="es-ES" sz="2900" dirty="0"/>
              <a:t>. Revista Cuadernos </a:t>
            </a:r>
            <a:r>
              <a:rPr lang="es-ES" sz="2900" dirty="0" err="1"/>
              <a:t>Civitas</a:t>
            </a:r>
            <a:r>
              <a:rPr lang="es-ES" sz="2900" dirty="0"/>
              <a:t> de Jurisprudencia Civil núm. 104/2017. </a:t>
            </a:r>
            <a:r>
              <a:rPr lang="es-ES" sz="2900"/>
              <a:t>(2) </a:t>
            </a:r>
            <a:endParaRPr lang="es-ES" sz="2900" dirty="0"/>
          </a:p>
          <a:p>
            <a:pPr algn="just"/>
            <a:endParaRPr lang="es-ES" dirty="0"/>
          </a:p>
          <a:p>
            <a:pPr algn="just">
              <a:buNone/>
            </a:pPr>
            <a:r>
              <a:rPr lang="es-ES" dirty="0"/>
              <a:t>------------------------------------------------------------</a:t>
            </a:r>
          </a:p>
          <a:p>
            <a:pPr algn="just"/>
            <a:r>
              <a:rPr lang="es-ES" sz="1900" dirty="0"/>
              <a:t>SALAS CARCELLER, ANTONIO “</a:t>
            </a:r>
            <a:r>
              <a:rPr lang="es-ES" sz="1900" i="1" dirty="0"/>
              <a:t>Consecuencias de la inclusión de cláusulas abusivas en los contratos de seguro. Supuestos que dejan sin contenido el Contrato e imposibilitan su cumplimiento”, </a:t>
            </a:r>
            <a:r>
              <a:rPr lang="es-ES" sz="1900" dirty="0"/>
              <a:t>ponencia presentada al Congreso Nacional de Asociación Española de Abogados Especializados en Responsabilidad Civil y Seguro (Sabadell), el 6, 7 y 8 de noviembre de 2014, e incluida en el Manual Editado por SEPIN.  </a:t>
            </a:r>
          </a:p>
          <a:p>
            <a:pPr algn="just"/>
            <a:r>
              <a:rPr lang="es-ES" sz="1900" dirty="0"/>
              <a:t>RAVENTÓS RIERA, ANTONIO: En el comentario de la Sentencia de 22 de Abril de 2016 del Tribunal Supremo, publicado en la Revista núm. 58 de la Asociación Española de Abogados Especializados en RC y Seguro.  </a:t>
            </a:r>
          </a:p>
          <a:p>
            <a:pPr algn="just"/>
            <a:r>
              <a:rPr lang="es-ES" sz="1900" b="1" dirty="0">
                <a:highlight>
                  <a:srgbClr val="FFFF00"/>
                </a:highlight>
              </a:rPr>
              <a:t>(3) MANUAL SOBRE “RESPONSABILIDAD CIVIL Y DERECHO DE SEGUROS”, Editorial COMARES, AÑO 2021: https://www.casadellibro.com/libro-responsabilidad-civil-y-derecho-de-seguros/9788413691138/12176543</a:t>
            </a:r>
          </a:p>
          <a:p>
            <a:pPr algn="just"/>
            <a:endParaRPr lang="es-ES" sz="1900" dirty="0"/>
          </a:p>
          <a:p>
            <a:pPr algn="just"/>
            <a:endParaRPr lang="es-ES" sz="1900" dirty="0"/>
          </a:p>
          <a:p>
            <a:endParaRPr lang="es-E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ormAutofit/>
          </a:bodyPr>
          <a:lstStyle/>
          <a:p>
            <a:pPr algn="ctr"/>
            <a:r>
              <a:rPr lang="es-ES" sz="3800" b="1" dirty="0"/>
              <a:t>¿TODISTAS? ¿Las mejores coberturas?</a:t>
            </a:r>
          </a:p>
        </p:txBody>
      </p:sp>
      <p:sp>
        <p:nvSpPr>
          <p:cNvPr id="3" name="2 Marcador de contenido"/>
          <p:cNvSpPr>
            <a:spLocks noGrp="1"/>
          </p:cNvSpPr>
          <p:nvPr>
            <p:ph idx="1"/>
          </p:nvPr>
        </p:nvSpPr>
        <p:spPr/>
        <p:txBody>
          <a:bodyPr>
            <a:normAutofit/>
          </a:bodyPr>
          <a:lstStyle/>
          <a:p>
            <a:endParaRPr lang="es-ES" dirty="0">
              <a:hlinkClick r:id="rId2"/>
            </a:endParaRPr>
          </a:p>
          <a:p>
            <a:r>
              <a:rPr lang="es-ES" u="sng" dirty="0">
                <a:hlinkClick r:id="rId3"/>
              </a:rPr>
              <a:t>https://www.youtube.com/watch?v=EGZQuPzYxgc&amp;list=PL161492695105F288&amp;index=6</a:t>
            </a:r>
            <a:endParaRPr lang="es-ES" u="sng" dirty="0"/>
          </a:p>
          <a:p>
            <a:endParaRPr lang="es-ES" dirty="0">
              <a:hlinkClick r:id="rId2"/>
            </a:endParaRPr>
          </a:p>
          <a:p>
            <a:r>
              <a:rPr lang="es-ES" dirty="0">
                <a:hlinkClick r:id="rId2"/>
              </a:rPr>
              <a:t>https://www.youtube.com/watch?v=xE0LGWcd7JU&amp;list=PL161492695105F288&amp;index=10&amp;t=0s</a:t>
            </a:r>
            <a:r>
              <a:rPr lang="es-ES" dirty="0"/>
              <a:t> </a:t>
            </a:r>
          </a:p>
          <a:p>
            <a:endParaRPr lang="es-ES" dirty="0"/>
          </a:p>
          <a:p>
            <a:r>
              <a:rPr lang="es-ES" u="sng" dirty="0">
                <a:hlinkClick r:id="rId4"/>
              </a:rPr>
              <a:t>https://www.youtube.com/watch?v=HDY42-bPCt4</a:t>
            </a:r>
            <a:endParaRPr lang="es-ES" u="sng" dirty="0"/>
          </a:p>
          <a:p>
            <a:endParaRPr lang="es-ES" u="sng" dirty="0"/>
          </a:p>
          <a:p>
            <a:endParaRPr lang="es-ES" dirty="0"/>
          </a:p>
          <a:p>
            <a:endParaRPr lang="es-E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fontScale="90000"/>
          </a:bodyPr>
          <a:lstStyle/>
          <a:p>
            <a:pPr algn="ctr"/>
            <a:r>
              <a:rPr lang="es-ES" b="1" dirty="0"/>
              <a:t>CONFLICTO DE INTERESES</a:t>
            </a:r>
          </a:p>
        </p:txBody>
      </p:sp>
      <p:sp>
        <p:nvSpPr>
          <p:cNvPr id="3" name="2 Marcador de contenido"/>
          <p:cNvSpPr>
            <a:spLocks noGrp="1"/>
          </p:cNvSpPr>
          <p:nvPr>
            <p:ph idx="1"/>
          </p:nvPr>
        </p:nvSpPr>
        <p:spPr>
          <a:xfrm>
            <a:off x="457200" y="1412776"/>
            <a:ext cx="8229600" cy="5328592"/>
          </a:xfrm>
        </p:spPr>
        <p:txBody>
          <a:bodyPr>
            <a:normAutofit fontScale="70000" lnSpcReduction="20000"/>
          </a:bodyPr>
          <a:lstStyle/>
          <a:p>
            <a:r>
              <a:rPr lang="es-ES" dirty="0"/>
              <a:t>MISMA COMPAÑÍA ASEGURADORA</a:t>
            </a:r>
          </a:p>
          <a:p>
            <a:endParaRPr lang="es-ES" dirty="0"/>
          </a:p>
          <a:p>
            <a:r>
              <a:rPr lang="es-ES" dirty="0">
                <a:highlight>
                  <a:srgbClr val="FFFF00"/>
                </a:highlight>
              </a:rPr>
              <a:t>ART. 7 Directiva 87/344/CEE (originaria, ya derogada, transpuesta por Ley 21/1990) y </a:t>
            </a:r>
            <a:r>
              <a:rPr lang="es-ES" b="1" dirty="0">
                <a:highlight>
                  <a:srgbClr val="FFFF00"/>
                </a:highlight>
              </a:rPr>
              <a:t>ART. 201.b) </a:t>
            </a:r>
            <a:r>
              <a:rPr lang="es-ES" dirty="0">
                <a:highlight>
                  <a:srgbClr val="FFFF00"/>
                </a:highlight>
              </a:rPr>
              <a:t>Directiva 2009/138/CE</a:t>
            </a:r>
          </a:p>
          <a:p>
            <a:endParaRPr lang="es-ES" dirty="0"/>
          </a:p>
          <a:p>
            <a:r>
              <a:rPr lang="es-ES" dirty="0"/>
              <a:t>Arts. 76 d) y 76 f) LCS.</a:t>
            </a:r>
          </a:p>
          <a:p>
            <a:pPr marL="0" indent="0">
              <a:buNone/>
            </a:pPr>
            <a:endParaRPr lang="es-ES" dirty="0"/>
          </a:p>
          <a:p>
            <a:pPr algn="just"/>
            <a:r>
              <a:rPr lang="es-ES" b="1" dirty="0"/>
              <a:t>Guía de Buenas Prácticas en el Seguro de Defensa Jurídica 1/2018</a:t>
            </a:r>
            <a:r>
              <a:rPr lang="es-ES" dirty="0"/>
              <a:t>; especial referencia a los </a:t>
            </a:r>
            <a:r>
              <a:rPr lang="es-ES" u="sng" dirty="0"/>
              <a:t>convenios de indemnización directa (</a:t>
            </a:r>
            <a:r>
              <a:rPr lang="es-ES" b="1" u="sng" dirty="0"/>
              <a:t>SAP NA, S. 3ª, 172/2025, 04-02-2025)</a:t>
            </a:r>
            <a:r>
              <a:rPr lang="es-ES" dirty="0"/>
              <a:t>.</a:t>
            </a:r>
          </a:p>
          <a:p>
            <a:pPr algn="just">
              <a:buNone/>
            </a:pPr>
            <a:endParaRPr lang="es-ES" dirty="0"/>
          </a:p>
          <a:p>
            <a:pPr algn="just"/>
            <a:r>
              <a:rPr lang="es-ES" b="1" u="sng" dirty="0">
                <a:highlight>
                  <a:srgbClr val="FFFF00"/>
                </a:highlight>
              </a:rPr>
              <a:t>STS de 14 de julio de 2016 (</a:t>
            </a:r>
            <a:r>
              <a:rPr lang="es-ES" b="1" u="sng" dirty="0" err="1">
                <a:highlight>
                  <a:srgbClr val="FFFF00"/>
                </a:highlight>
              </a:rPr>
              <a:t>Seijas</a:t>
            </a:r>
            <a:r>
              <a:rPr lang="es-ES" b="1" u="sng" dirty="0">
                <a:highlight>
                  <a:srgbClr val="FFFF00"/>
                </a:highlight>
              </a:rPr>
              <a:t>) [</a:t>
            </a:r>
            <a:r>
              <a:rPr lang="es-ES" b="1" u="sng" dirty="0">
                <a:solidFill>
                  <a:srgbClr val="7030A0"/>
                </a:solidFill>
                <a:highlight>
                  <a:srgbClr val="FFFF00"/>
                </a:highlight>
              </a:rPr>
              <a:t>AXA</a:t>
            </a:r>
            <a:r>
              <a:rPr lang="es-ES" b="1" u="sng" dirty="0">
                <a:highlight>
                  <a:srgbClr val="FFFF00"/>
                </a:highlight>
              </a:rPr>
              <a:t>]</a:t>
            </a:r>
            <a:r>
              <a:rPr lang="es-ES" dirty="0">
                <a:highlight>
                  <a:srgbClr val="FFFF00"/>
                </a:highlight>
              </a:rPr>
              <a:t>,</a:t>
            </a:r>
            <a:r>
              <a:rPr lang="es-ES" dirty="0"/>
              <a:t> analiza un supuesto de conflicto de intereses dentro del seguro de defensa jurídica, casando la sentencia de la Audiencia Provincial de Vizcaya y </a:t>
            </a:r>
            <a:r>
              <a:rPr lang="es-ES" b="1" u="sng" dirty="0">
                <a:solidFill>
                  <a:srgbClr val="0070C0"/>
                </a:solidFill>
              </a:rPr>
              <a:t>condenando al pago de 66.328,17 euros de honorarios frente a los 1.500 euros</a:t>
            </a:r>
            <a:r>
              <a:rPr lang="es-ES" dirty="0"/>
              <a:t>: </a:t>
            </a:r>
            <a:r>
              <a:rPr lang="es-ES" i="1" dirty="0"/>
              <a:t>“estamos ante un </a:t>
            </a:r>
            <a:r>
              <a:rPr lang="es-ES" b="1" i="1" u="sng" dirty="0"/>
              <a:t>conflicto de intereses</a:t>
            </a:r>
            <a:r>
              <a:rPr lang="es-ES" i="1" dirty="0"/>
              <a:t>, puesto que </a:t>
            </a:r>
            <a:r>
              <a:rPr lang="es-ES" b="1" i="1" dirty="0"/>
              <a:t>la aseguradora del actor era también aseguradora del demandado y asimismo demandada en el pleito del que derivan los honorarios ahora reclamados. Supone que </a:t>
            </a:r>
            <a:r>
              <a:rPr lang="es-ES" b="1" i="1" dirty="0">
                <a:solidFill>
                  <a:srgbClr val="FF0000"/>
                </a:solidFill>
              </a:rPr>
              <a:t>no ha sido la libre voluntad del asegurado sino el propio </a:t>
            </a:r>
            <a:r>
              <a:rPr lang="es-ES" b="1" i="1" u="sng" dirty="0">
                <a:solidFill>
                  <a:srgbClr val="FF0000"/>
                </a:solidFill>
              </a:rPr>
              <a:t>conflicto</a:t>
            </a:r>
            <a:r>
              <a:rPr lang="es-ES" b="1" i="1" dirty="0">
                <a:solidFill>
                  <a:srgbClr val="FF0000"/>
                </a:solidFill>
              </a:rPr>
              <a:t> lo que obligó al asegurado a tener que nombrar abogado y procurador para reclamar el daño sufrido</a:t>
            </a:r>
            <a:r>
              <a:rPr lang="es-ES" i="1" dirty="0"/>
              <a:t>”.</a:t>
            </a:r>
            <a:endParaRPr lang="es-E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8CAED-05E6-29AC-BF46-944B96980665}"/>
              </a:ext>
            </a:extLst>
          </p:cNvPr>
          <p:cNvSpPr>
            <a:spLocks noGrp="1"/>
          </p:cNvSpPr>
          <p:nvPr>
            <p:ph type="title"/>
          </p:nvPr>
        </p:nvSpPr>
        <p:spPr>
          <a:xfrm>
            <a:off x="457200" y="704088"/>
            <a:ext cx="8229600" cy="420656"/>
          </a:xfrm>
        </p:spPr>
        <p:txBody>
          <a:bodyPr>
            <a:normAutofit fontScale="90000"/>
          </a:bodyPr>
          <a:lstStyle/>
          <a:p>
            <a:pPr algn="ctr"/>
            <a:r>
              <a:rPr lang="es-ES" b="1" dirty="0"/>
              <a:t>GBP SEGURO DEF JCA. </a:t>
            </a:r>
          </a:p>
        </p:txBody>
      </p:sp>
      <p:sp>
        <p:nvSpPr>
          <p:cNvPr id="3" name="Marcador de contenido 2">
            <a:extLst>
              <a:ext uri="{FF2B5EF4-FFF2-40B4-BE49-F238E27FC236}">
                <a16:creationId xmlns:a16="http://schemas.microsoft.com/office/drawing/2014/main" id="{67067B03-949C-172A-D070-81A39F35CE0C}"/>
              </a:ext>
            </a:extLst>
          </p:cNvPr>
          <p:cNvSpPr>
            <a:spLocks noGrp="1"/>
          </p:cNvSpPr>
          <p:nvPr>
            <p:ph idx="1"/>
          </p:nvPr>
        </p:nvSpPr>
        <p:spPr>
          <a:xfrm>
            <a:off x="457200" y="1268760"/>
            <a:ext cx="8229600" cy="5055840"/>
          </a:xfrm>
        </p:spPr>
        <p:txBody>
          <a:bodyPr>
            <a:normAutofit fontScale="85000" lnSpcReduction="10000"/>
          </a:bodyPr>
          <a:lstStyle/>
          <a:p>
            <a:pPr algn="just"/>
            <a:r>
              <a:rPr lang="es-ES" sz="1900" b="0" i="0" u="none" strike="noStrike" baseline="0" dirty="0">
                <a:latin typeface="ArialMT"/>
              </a:rPr>
              <a:t>Y es que ciertamente el </a:t>
            </a:r>
            <a:r>
              <a:rPr lang="es-ES" sz="1900" b="0" i="0" u="none" strike="noStrike" baseline="0" dirty="0">
                <a:solidFill>
                  <a:schemeClr val="accent1"/>
                </a:solidFill>
                <a:highlight>
                  <a:srgbClr val="FFFF00"/>
                </a:highlight>
                <a:latin typeface="ArialMT"/>
              </a:rPr>
              <a:t>conflicto de intereses</a:t>
            </a:r>
            <a:r>
              <a:rPr lang="es-ES" sz="1900" b="0" i="0" u="none" strike="noStrike" baseline="0" dirty="0">
                <a:latin typeface="ArialMT"/>
              </a:rPr>
              <a:t>, que obliga a las </a:t>
            </a:r>
            <a:r>
              <a:rPr lang="es-ES" sz="1900" b="0" i="0" u="none" strike="noStrike" baseline="0" dirty="0" err="1">
                <a:latin typeface="ArialMT"/>
              </a:rPr>
              <a:t>Cías</a:t>
            </a:r>
            <a:r>
              <a:rPr lang="es-ES" sz="1900" b="0" i="0" u="none" strike="noStrike" baseline="0" dirty="0">
                <a:latin typeface="ArialMT"/>
              </a:rPr>
              <a:t>. a informar al asegurado de su existencia, tiene lugar no sólo cuando la misma aseguradora lo es de ambos vehículos implicados en el siniestro. Sino también cuando el asegurado no se conforma con el ofrecimiento que le hace su propia Cía. por los </a:t>
            </a:r>
            <a:r>
              <a:rPr lang="es-ES" sz="1900" b="0" i="0" u="none" strike="noStrike" baseline="0" dirty="0">
                <a:highlight>
                  <a:srgbClr val="FFFF00"/>
                </a:highlight>
                <a:latin typeface="ArialMT"/>
              </a:rPr>
              <a:t>daños materiales según los convenios suscritos entre aseguradoras</a:t>
            </a:r>
            <a:r>
              <a:rPr lang="es-ES" sz="1900" b="0" i="0" u="none" strike="noStrike" baseline="0" dirty="0">
                <a:latin typeface="ArialMT"/>
              </a:rPr>
              <a:t>, como el convenio </a:t>
            </a:r>
            <a:r>
              <a:rPr lang="es-ES" sz="1900" b="0" i="0" u="none" strike="noStrike" baseline="0" dirty="0">
                <a:highlight>
                  <a:srgbClr val="FFFF00"/>
                </a:highlight>
                <a:latin typeface="ArialMT"/>
              </a:rPr>
              <a:t>CICOS</a:t>
            </a:r>
            <a:r>
              <a:rPr lang="es-ES" sz="1900" b="0" i="0" u="none" strike="noStrike" baseline="0" dirty="0">
                <a:latin typeface="ArialMT"/>
              </a:rPr>
              <a:t>. En este caso claramente se aprecia la concurrencia de tal conflicto y el asegurador debe atender los gastos de defensa jurídica, </a:t>
            </a:r>
            <a:r>
              <a:rPr lang="es-ES" sz="1900" b="0" i="0" u="none" strike="noStrike" baseline="0" dirty="0">
                <a:highlight>
                  <a:srgbClr val="FFFF00"/>
                </a:highlight>
                <a:latin typeface="ArialMT"/>
              </a:rPr>
              <a:t>incluso para reclamación extrajudicial</a:t>
            </a:r>
            <a:r>
              <a:rPr lang="es-ES" sz="1900" b="0" i="0" u="none" strike="noStrike" baseline="0" dirty="0">
                <a:latin typeface="ArialMT"/>
              </a:rPr>
              <a:t>. Y en todo caso la Cía debe informar a su asegurado de los derechos que le asisten derivados de tal conflicto.</a:t>
            </a:r>
          </a:p>
          <a:p>
            <a:pPr algn="just"/>
            <a:r>
              <a:rPr lang="es-ES" sz="1900" b="0" i="0" u="none" strike="noStrike" baseline="0" dirty="0">
                <a:latin typeface="ArialMT"/>
              </a:rPr>
              <a:t>Así lo recoge la </a:t>
            </a:r>
            <a:r>
              <a:rPr lang="es-ES" sz="1900" b="0" i="0" u="none" strike="noStrike" baseline="0" dirty="0">
                <a:highlight>
                  <a:srgbClr val="FFFF00"/>
                </a:highlight>
                <a:latin typeface="ArialMT"/>
              </a:rPr>
              <a:t>Guía Técnica 1/2018 </a:t>
            </a:r>
            <a:r>
              <a:rPr lang="es-ES" sz="1900" b="0" i="0" u="none" strike="noStrike" baseline="0" dirty="0">
                <a:latin typeface="ArialMT"/>
              </a:rPr>
              <a:t>de la Dirección General de Seguros y Fondos de Pensiones relativa a las buenas prácticas en el seguro de defensa jurídica, la cual en su punto 2.3 relativo a los conflictos de intereses, con referencia a la Directiva 87/344/CEE del Consejo de 22 de junio de 1987, y los artículos 201.1 y 204 de la Directiva 2009/138/CE del Parlamento Europeo y del Consejo de 25 de noviembre de 2009, hace referencia a este deber de información obligatorio para el asegurador cada vez que surja conflicto de intereses.</a:t>
            </a:r>
          </a:p>
          <a:p>
            <a:pPr algn="just"/>
            <a:r>
              <a:rPr lang="es-ES" sz="1900" b="0" i="0" u="none" strike="noStrike" baseline="0" dirty="0">
                <a:latin typeface="ArialMT"/>
              </a:rPr>
              <a:t>De este modo, se reconoce el derecho del asegurado para acudir a Letrado de libre elección en los procedimientos judiciales y administrativos de acuerdo con lo convenido. Pero desde que surge el conflicto de intereses, dicho derecho a la libre designación de profesional que le asista, nace automáticamente, aún en la fase prejudicial o extrajudicial. (SJPI 15-GR N.º 75/2021, de 18-05-2021)</a:t>
            </a:r>
          </a:p>
          <a:p>
            <a:pPr algn="just"/>
            <a:endParaRPr lang="es-ES" dirty="0"/>
          </a:p>
        </p:txBody>
      </p:sp>
    </p:spTree>
    <p:extLst>
      <p:ext uri="{BB962C8B-B14F-4D97-AF65-F5344CB8AC3E}">
        <p14:creationId xmlns:p14="http://schemas.microsoft.com/office/powerpoint/2010/main" val="1938893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fontScale="90000"/>
          </a:bodyPr>
          <a:lstStyle/>
          <a:p>
            <a:pPr algn="ctr"/>
            <a:r>
              <a:rPr lang="es-ES" sz="4000" b="1" dirty="0"/>
              <a:t>GASTOS/HONORARIOS INCLUIBLES</a:t>
            </a:r>
          </a:p>
        </p:txBody>
      </p:sp>
      <p:sp>
        <p:nvSpPr>
          <p:cNvPr id="3" name="2 Marcador de contenido"/>
          <p:cNvSpPr>
            <a:spLocks noGrp="1"/>
          </p:cNvSpPr>
          <p:nvPr>
            <p:ph idx="1"/>
          </p:nvPr>
        </p:nvSpPr>
        <p:spPr>
          <a:xfrm>
            <a:off x="457200" y="1268760"/>
            <a:ext cx="8229600" cy="5055840"/>
          </a:xfrm>
        </p:spPr>
        <p:txBody>
          <a:bodyPr>
            <a:noAutofit/>
          </a:bodyPr>
          <a:lstStyle/>
          <a:p>
            <a:r>
              <a:rPr lang="es-ES" sz="1800" dirty="0"/>
              <a:t>Letrado</a:t>
            </a:r>
          </a:p>
          <a:p>
            <a:r>
              <a:rPr lang="es-ES" sz="1800" dirty="0"/>
              <a:t>Procurador</a:t>
            </a:r>
          </a:p>
          <a:p>
            <a:pPr algn="just"/>
            <a:r>
              <a:rPr lang="es-ES" sz="1800" dirty="0"/>
              <a:t>Perito: </a:t>
            </a:r>
          </a:p>
          <a:p>
            <a:pPr lvl="1" algn="just"/>
            <a:r>
              <a:rPr lang="es-ES" sz="1600" b="1" dirty="0"/>
              <a:t>STS 646/2010, 27-oct</a:t>
            </a:r>
            <a:r>
              <a:rPr lang="es-ES" sz="1600" dirty="0"/>
              <a:t>, XIOL RÍOS:  </a:t>
            </a:r>
            <a:r>
              <a:rPr lang="es-ES" sz="1600" b="0" i="0" u="none" strike="noStrike" baseline="0" dirty="0">
                <a:solidFill>
                  <a:srgbClr val="000000"/>
                </a:solidFill>
                <a:latin typeface="AAAAAB+MyriadSetPro-Text"/>
              </a:rPr>
              <a:t>“…</a:t>
            </a:r>
            <a:r>
              <a:rPr lang="es-ES" sz="1600" b="0" i="1" u="none" strike="noStrike" baseline="0" dirty="0">
                <a:solidFill>
                  <a:srgbClr val="000000"/>
                </a:solidFill>
                <a:latin typeface="AAAAAL+Times-Italic"/>
              </a:rPr>
              <a:t>los gastos de perito, con independencia de que sea de parte judicial, como de letrado y procurador, son gastos judiciales o gastos del proceso que define y enumera expresamente el artículo 241 LEC”.; </a:t>
            </a:r>
          </a:p>
          <a:p>
            <a:pPr lvl="1" algn="just"/>
            <a:r>
              <a:rPr lang="es-ES" sz="1600" b="1" dirty="0"/>
              <a:t>SAP VI 27/2013, 21-01-2013; </a:t>
            </a:r>
          </a:p>
          <a:p>
            <a:pPr lvl="1" algn="just"/>
            <a:r>
              <a:rPr lang="es-ES" sz="1600" b="1" dirty="0"/>
              <a:t>SAP MA 5ª 291/2015, 29-05-2015; </a:t>
            </a:r>
          </a:p>
          <a:p>
            <a:pPr lvl="1" algn="just"/>
            <a:r>
              <a:rPr lang="es-ES" sz="1600" b="1" dirty="0"/>
              <a:t>SAP NA 853/2020, 19-11-2020;</a:t>
            </a:r>
          </a:p>
          <a:p>
            <a:pPr lvl="1" algn="just"/>
            <a:r>
              <a:rPr lang="es-ES" sz="1600" b="1" dirty="0"/>
              <a:t>GBP SDJ 1/2018 *</a:t>
            </a:r>
          </a:p>
          <a:p>
            <a:r>
              <a:rPr lang="es-ES" sz="1800" dirty="0"/>
              <a:t>Tasas</a:t>
            </a:r>
          </a:p>
          <a:p>
            <a:r>
              <a:rPr lang="es-ES" sz="1800" dirty="0"/>
              <a:t>Poderes (en contra, SAP NA 04-02-2025)</a:t>
            </a:r>
          </a:p>
          <a:p>
            <a:pPr algn="just"/>
            <a:r>
              <a:rPr lang="es-ES" sz="1800" b="1" dirty="0"/>
              <a:t>Costas</a:t>
            </a:r>
            <a:r>
              <a:rPr lang="es-ES" sz="1800" dirty="0"/>
              <a:t> (SAP LE 2ª 103/2005, 14-04-2005, SAP B 14ª 99/2009, 09-02-2009, SAP AS 4ª 118/2014, 07-05-2014, SAP O 7ª Gijón 590/2022, 07-12-2022) y SAP NA 3ª 172/2025, 04-02-2025 –bajo concepto de gastos </a:t>
            </a:r>
            <a:r>
              <a:rPr lang="es-ES" sz="1800" dirty="0" err="1"/>
              <a:t>def</a:t>
            </a:r>
            <a:r>
              <a:rPr lang="es-ES" sz="1800" dirty="0"/>
              <a:t> jca o reclamación daños-)</a:t>
            </a:r>
          </a:p>
          <a:p>
            <a:r>
              <a:rPr lang="es-ES" sz="1800" b="1" dirty="0"/>
              <a:t>IVA</a:t>
            </a:r>
            <a:r>
              <a:rPr lang="es-ES" sz="1800" dirty="0"/>
              <a:t> (SAP AB 2ª 234/2006, 30-10-2006 y SAP NA 3ª 962/2023, 27-11-2023)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5CF4FF-7396-0D50-CD92-071960ED204D}"/>
              </a:ext>
            </a:extLst>
          </p:cNvPr>
          <p:cNvSpPr>
            <a:spLocks noGrp="1"/>
          </p:cNvSpPr>
          <p:nvPr>
            <p:ph type="title"/>
          </p:nvPr>
        </p:nvSpPr>
        <p:spPr>
          <a:xfrm>
            <a:off x="457200" y="704088"/>
            <a:ext cx="8229600" cy="420656"/>
          </a:xfrm>
        </p:spPr>
        <p:txBody>
          <a:bodyPr>
            <a:normAutofit fontScale="90000"/>
          </a:bodyPr>
          <a:lstStyle/>
          <a:p>
            <a:pPr algn="ctr"/>
            <a:r>
              <a:rPr lang="es-ES" sz="3000" b="1" dirty="0"/>
              <a:t>Problemática de los Baremos o Criterios de Honorarios de los Colegios de Abogados ¿a qué atendemos?</a:t>
            </a:r>
          </a:p>
        </p:txBody>
      </p:sp>
      <p:sp>
        <p:nvSpPr>
          <p:cNvPr id="3" name="Marcador de contenido 2">
            <a:extLst>
              <a:ext uri="{FF2B5EF4-FFF2-40B4-BE49-F238E27FC236}">
                <a16:creationId xmlns:a16="http://schemas.microsoft.com/office/drawing/2014/main" id="{7EC123A1-13FB-AA8A-94D2-F01DF5BB74B9}"/>
              </a:ext>
            </a:extLst>
          </p:cNvPr>
          <p:cNvSpPr>
            <a:spLocks noGrp="1"/>
          </p:cNvSpPr>
          <p:nvPr>
            <p:ph idx="1"/>
          </p:nvPr>
        </p:nvSpPr>
        <p:spPr>
          <a:xfrm>
            <a:off x="457200" y="1124744"/>
            <a:ext cx="8229600" cy="5472608"/>
          </a:xfrm>
        </p:spPr>
        <p:txBody>
          <a:bodyPr>
            <a:normAutofit fontScale="77500" lnSpcReduction="20000"/>
          </a:bodyPr>
          <a:lstStyle/>
          <a:p>
            <a:r>
              <a:rPr lang="es-ES" sz="1800" b="1" dirty="0">
                <a:effectLst/>
                <a:latin typeface="Tahoma" panose="020B0604030504040204" pitchFamily="34" charset="0"/>
                <a:ea typeface="Times New Roman" panose="02020603050405020304" pitchFamily="18" charset="0"/>
              </a:rPr>
              <a:t>SSTS SALA III (CONTENCIOSO-ADMINISTRATIVO): </a:t>
            </a:r>
            <a:r>
              <a:rPr lang="es-ES" sz="1800" b="1" dirty="0">
                <a:effectLst/>
                <a:highlight>
                  <a:srgbClr val="FFFF00"/>
                </a:highlight>
                <a:latin typeface="Tahoma" panose="020B0604030504040204" pitchFamily="34" charset="0"/>
                <a:ea typeface="Times New Roman" panose="02020603050405020304" pitchFamily="18" charset="0"/>
              </a:rPr>
              <a:t>PROHIBICIÓN</a:t>
            </a:r>
          </a:p>
          <a:p>
            <a:r>
              <a:rPr lang="es-ES" sz="1800" b="1" dirty="0">
                <a:effectLst/>
                <a:latin typeface="Tahoma" panose="020B0604030504040204" pitchFamily="34" charset="0"/>
                <a:ea typeface="Times New Roman" panose="02020603050405020304" pitchFamily="18" charset="0"/>
              </a:rPr>
              <a:t>16-01-2023 (n.º 35/2023)</a:t>
            </a:r>
          </a:p>
          <a:p>
            <a:r>
              <a:rPr lang="es-ES" sz="1800" b="1" dirty="0">
                <a:effectLst/>
                <a:latin typeface="Tahoma" panose="020B0604030504040204" pitchFamily="34" charset="0"/>
                <a:ea typeface="Times New Roman" panose="02020603050405020304" pitchFamily="18" charset="0"/>
              </a:rPr>
              <a:t>19-12-2022 (n.º 1684/2022)</a:t>
            </a:r>
          </a:p>
          <a:p>
            <a:r>
              <a:rPr lang="es-ES" sz="1800" b="1" dirty="0">
                <a:effectLst/>
                <a:latin typeface="Tahoma" panose="020B0604030504040204" pitchFamily="34" charset="0"/>
                <a:ea typeface="Times New Roman" panose="02020603050405020304" pitchFamily="18" charset="0"/>
              </a:rPr>
              <a:t>23-12-2022 (n.º 1749/2022)</a:t>
            </a:r>
          </a:p>
          <a:p>
            <a:r>
              <a:rPr lang="es-ES" sz="1800" b="1" dirty="0">
                <a:effectLst/>
                <a:latin typeface="Tahoma" panose="020B0604030504040204" pitchFamily="34" charset="0"/>
                <a:ea typeface="Times New Roman" panose="02020603050405020304" pitchFamily="18" charset="0"/>
              </a:rPr>
              <a:t>23-12-2022 (1751/2022)</a:t>
            </a:r>
          </a:p>
          <a:p>
            <a:r>
              <a:rPr lang="es-ES" sz="1800" b="1" dirty="0">
                <a:effectLst/>
                <a:latin typeface="Tahoma" panose="020B0604030504040204" pitchFamily="34" charset="0"/>
                <a:ea typeface="Times New Roman" panose="02020603050405020304" pitchFamily="18" charset="0"/>
              </a:rPr>
              <a:t>23-12-2022 (1756/2022)</a:t>
            </a:r>
          </a:p>
          <a:p>
            <a:endParaRPr lang="es-ES" sz="1800" b="1" dirty="0">
              <a:effectLst/>
              <a:latin typeface="Tahoma" panose="020B0604030504040204" pitchFamily="34" charset="0"/>
              <a:ea typeface="Times New Roman" panose="02020603050405020304" pitchFamily="18" charset="0"/>
            </a:endParaRPr>
          </a:p>
          <a:p>
            <a:pPr algn="just"/>
            <a:r>
              <a:rPr lang="es-ES" sz="1800" b="1" dirty="0">
                <a:effectLst/>
                <a:latin typeface="Tahoma" panose="020B0604030504040204" pitchFamily="34" charset="0"/>
                <a:ea typeface="Times New Roman" panose="02020603050405020304" pitchFamily="18" charset="0"/>
              </a:rPr>
              <a:t>SSTS SALA I (CIVIL) - (preferencia a baremos, antes que a libertad de pactos, pero son orientativos): </a:t>
            </a:r>
            <a:r>
              <a:rPr lang="es-ES" sz="1800" b="1" dirty="0">
                <a:effectLst/>
                <a:highlight>
                  <a:srgbClr val="FFFF00"/>
                </a:highlight>
                <a:latin typeface="Tahoma" panose="020B0604030504040204" pitchFamily="34" charset="0"/>
                <a:ea typeface="Times New Roman" panose="02020603050405020304" pitchFamily="18" charset="0"/>
              </a:rPr>
              <a:t>CARÁCTER ORIENTATIVO</a:t>
            </a:r>
          </a:p>
          <a:p>
            <a:r>
              <a:rPr lang="es-ES" sz="1800" b="1" dirty="0">
                <a:latin typeface="Tahoma" panose="020B0604030504040204" pitchFamily="34" charset="0"/>
                <a:ea typeface="Times New Roman" panose="02020603050405020304" pitchFamily="18" charset="0"/>
              </a:rPr>
              <a:t>24-02-2021 (n.º 101/2021) – Parra </a:t>
            </a:r>
            <a:r>
              <a:rPr lang="es-ES" sz="1800" b="1" dirty="0" err="1">
                <a:latin typeface="Tahoma" panose="020B0604030504040204" pitchFamily="34" charset="0"/>
                <a:ea typeface="Times New Roman" panose="02020603050405020304" pitchFamily="18" charset="0"/>
              </a:rPr>
              <a:t>Lucán</a:t>
            </a:r>
            <a:r>
              <a:rPr lang="es-ES" sz="1800" b="1" dirty="0">
                <a:latin typeface="Tahoma" panose="020B0604030504040204" pitchFamily="34" charset="0"/>
                <a:ea typeface="Times New Roman" panose="02020603050405020304" pitchFamily="18" charset="0"/>
              </a:rPr>
              <a:t> (lesiva 600 €)</a:t>
            </a:r>
          </a:p>
          <a:p>
            <a:r>
              <a:rPr lang="es-ES" sz="1800" b="1" dirty="0">
                <a:effectLst/>
                <a:latin typeface="Tahoma" panose="020B0604030504040204" pitchFamily="34" charset="0"/>
                <a:ea typeface="Times New Roman" panose="02020603050405020304" pitchFamily="18" charset="0"/>
              </a:rPr>
              <a:t>14-07-2020 (n.º 421/2020) – Baena - limitativa: 30.000 € - libre elección art. 74 LCS</a:t>
            </a:r>
          </a:p>
          <a:p>
            <a:r>
              <a:rPr lang="es-ES" sz="1800" b="1" dirty="0">
                <a:latin typeface="Tahoma" panose="020B0604030504040204" pitchFamily="34" charset="0"/>
                <a:ea typeface="Times New Roman" panose="02020603050405020304" pitchFamily="18" charset="0"/>
              </a:rPr>
              <a:t>11-04-2023 (n.º 477/2023) – Parra </a:t>
            </a:r>
            <a:r>
              <a:rPr lang="es-ES" sz="1800" b="1" dirty="0" err="1">
                <a:latin typeface="Tahoma" panose="020B0604030504040204" pitchFamily="34" charset="0"/>
                <a:ea typeface="Times New Roman" panose="02020603050405020304" pitchFamily="18" charset="0"/>
              </a:rPr>
              <a:t>Lucán</a:t>
            </a:r>
            <a:r>
              <a:rPr lang="es-ES" sz="1800" b="1" dirty="0">
                <a:latin typeface="Tahoma" panose="020B0604030504040204" pitchFamily="34" charset="0"/>
                <a:ea typeface="Times New Roman" panose="02020603050405020304" pitchFamily="18" charset="0"/>
              </a:rPr>
              <a:t> (limitativa 3.000 €)</a:t>
            </a:r>
          </a:p>
          <a:p>
            <a:r>
              <a:rPr lang="es-ES" sz="1800" b="1" dirty="0">
                <a:latin typeface="Tahoma" panose="020B0604030504040204" pitchFamily="34" charset="0"/>
                <a:ea typeface="Times New Roman" panose="02020603050405020304" pitchFamily="18" charset="0"/>
              </a:rPr>
              <a:t>12-07-1984 </a:t>
            </a:r>
          </a:p>
          <a:p>
            <a:r>
              <a:rPr lang="es-ES" sz="1800" b="1" dirty="0">
                <a:latin typeface="Tahoma" panose="020B0604030504040204" pitchFamily="34" charset="0"/>
                <a:ea typeface="Times New Roman" panose="02020603050405020304" pitchFamily="18" charset="0"/>
              </a:rPr>
              <a:t>03-02-1988</a:t>
            </a:r>
          </a:p>
          <a:p>
            <a:r>
              <a:rPr lang="es-ES" sz="1800" b="1" dirty="0">
                <a:latin typeface="Tahoma" panose="020B0604030504040204" pitchFamily="34" charset="0"/>
                <a:ea typeface="Times New Roman" panose="02020603050405020304" pitchFamily="18" charset="0"/>
              </a:rPr>
              <a:t>24-02-1998</a:t>
            </a:r>
          </a:p>
          <a:p>
            <a:endParaRPr lang="es-ES" sz="1800" b="1" dirty="0">
              <a:latin typeface="Tahoma" panose="020B0604030504040204" pitchFamily="34" charset="0"/>
              <a:ea typeface="Times New Roman" panose="02020603050405020304" pitchFamily="18" charset="0"/>
            </a:endParaRPr>
          </a:p>
          <a:p>
            <a:r>
              <a:rPr lang="es-ES" sz="1800" b="1" dirty="0">
                <a:latin typeface="Tahoma" panose="020B0604030504040204" pitchFamily="34" charset="0"/>
                <a:ea typeface="Times New Roman" panose="02020603050405020304" pitchFamily="18" charset="0"/>
              </a:rPr>
              <a:t>SAP GR 605/2024, S. 3ª, 18-12-2024; SAP GR 365/2024, S. 4ª, 24-10-2024; SAP GR 20-07-2007; SAP GR 26-03-2010; y SAP AS 07-05-2014, entre otras.</a:t>
            </a:r>
          </a:p>
          <a:p>
            <a:pPr marL="0" indent="0">
              <a:buNone/>
            </a:pPr>
            <a:endParaRPr lang="es-ES" sz="1800" b="1" dirty="0">
              <a:latin typeface="Tahoma" panose="020B0604030504040204" pitchFamily="34" charset="0"/>
              <a:ea typeface="Times New Roman" panose="02020603050405020304" pitchFamily="18" charset="0"/>
            </a:endParaRPr>
          </a:p>
          <a:p>
            <a:r>
              <a:rPr lang="es-ES" sz="1800" b="1" u="sng" dirty="0">
                <a:latin typeface="Tahoma" panose="020B0604030504040204" pitchFamily="34" charset="0"/>
                <a:ea typeface="Times New Roman" panose="02020603050405020304" pitchFamily="18" charset="0"/>
              </a:rPr>
              <a:t>Pólizas</a:t>
            </a:r>
            <a:r>
              <a:rPr lang="es-ES" sz="1800" b="1" dirty="0">
                <a:latin typeface="Tahoma" panose="020B0604030504040204" pitchFamily="34" charset="0"/>
                <a:ea typeface="Times New Roman" panose="02020603050405020304" pitchFamily="18" charset="0"/>
              </a:rPr>
              <a:t>: referencias a Baremos Colegiales</a:t>
            </a:r>
          </a:p>
          <a:p>
            <a:endParaRPr lang="es-ES" sz="1800" b="1" dirty="0">
              <a:latin typeface="Tahoma" panose="020B0604030504040204" pitchFamily="34" charset="0"/>
              <a:ea typeface="Times New Roman" panose="02020603050405020304" pitchFamily="18" charset="0"/>
            </a:endParaRPr>
          </a:p>
          <a:p>
            <a:r>
              <a:rPr lang="es-ES" sz="1800" b="1" dirty="0">
                <a:latin typeface="Tahoma" panose="020B0604030504040204" pitchFamily="34" charset="0"/>
                <a:ea typeface="Times New Roman" panose="02020603050405020304" pitchFamily="18" charset="0"/>
              </a:rPr>
              <a:t>Libre elección de letrado: </a:t>
            </a:r>
            <a:r>
              <a:rPr lang="es-ES" sz="1800" b="1" dirty="0" err="1">
                <a:latin typeface="Tahoma" panose="020B0604030504040204" pitchFamily="34" charset="0"/>
                <a:ea typeface="Times New Roman" panose="02020603050405020304" pitchFamily="18" charset="0"/>
              </a:rPr>
              <a:t>art.s</a:t>
            </a:r>
            <a:r>
              <a:rPr lang="es-ES" sz="1800" b="1" dirty="0">
                <a:latin typeface="Tahoma" panose="020B0604030504040204" pitchFamily="34" charset="0"/>
                <a:ea typeface="Times New Roman" panose="02020603050405020304" pitchFamily="18" charset="0"/>
              </a:rPr>
              <a:t> 76.a) y ss. LCS y art. 5 L.O.D.F.</a:t>
            </a:r>
          </a:p>
          <a:p>
            <a:r>
              <a:rPr lang="es-ES" sz="1800" b="1" dirty="0">
                <a:latin typeface="Tahoma" panose="020B0604030504040204" pitchFamily="34" charset="0"/>
                <a:ea typeface="Times New Roman" panose="02020603050405020304" pitchFamily="18" charset="0"/>
              </a:rPr>
              <a:t>LEY ORGÁNICA DEL DERECHO DE DEFENSA – L.O. 5/2024: ART. 6.2.e)</a:t>
            </a:r>
          </a:p>
          <a:p>
            <a:pPr marL="0" indent="0" algn="just">
              <a:buNone/>
            </a:pPr>
            <a:r>
              <a:rPr lang="es-ES" sz="1800" dirty="0">
                <a:solidFill>
                  <a:srgbClr val="000000"/>
                </a:solidFill>
                <a:latin typeface="Arimo"/>
              </a:rPr>
              <a:t>…l</a:t>
            </a:r>
            <a:r>
              <a:rPr lang="es-ES" sz="1800" b="0" i="0" u="none" strike="noStrike" baseline="0" dirty="0">
                <a:solidFill>
                  <a:srgbClr val="000000"/>
                </a:solidFill>
                <a:latin typeface="Arimo"/>
              </a:rPr>
              <a:t>os colegios de la abogacía podrán elaborar y publicar criterios orientativos, objetivos y transparentes, que permitan cuantificar y calcular el importe razonable de los honorarios a los solos efectos de su inclusión en una tasación de costas o en una jura de cuentas.</a:t>
            </a:r>
            <a:endParaRPr lang="es-ES" sz="1800" b="1" dirty="0">
              <a:latin typeface="Tahoma" panose="020B0604030504040204" pitchFamily="34" charset="0"/>
              <a:ea typeface="Times New Roman" panose="02020603050405020304" pitchFamily="18" charset="0"/>
            </a:endParaRPr>
          </a:p>
          <a:p>
            <a:endParaRPr lang="es-ES" sz="1800" dirty="0">
              <a:effectLst/>
              <a:latin typeface="Times New Roman" panose="02020603050405020304" pitchFamily="18" charset="0"/>
              <a:ea typeface="Times New Roman" panose="02020603050405020304" pitchFamily="18" charset="0"/>
            </a:endParaRPr>
          </a:p>
          <a:p>
            <a:endParaRPr lang="es-ES" dirty="0"/>
          </a:p>
        </p:txBody>
      </p:sp>
    </p:spTree>
    <p:extLst>
      <p:ext uri="{BB962C8B-B14F-4D97-AF65-F5344CB8AC3E}">
        <p14:creationId xmlns:p14="http://schemas.microsoft.com/office/powerpoint/2010/main" val="3459149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864096"/>
          </a:xfrm>
        </p:spPr>
        <p:txBody>
          <a:bodyPr/>
          <a:lstStyle/>
          <a:p>
            <a:pPr algn="ctr"/>
            <a:r>
              <a:rPr lang="es-ES" b="1" dirty="0"/>
              <a:t>TIPO DE INTERÉS</a:t>
            </a:r>
          </a:p>
        </p:txBody>
      </p:sp>
      <p:sp>
        <p:nvSpPr>
          <p:cNvPr id="3" name="2 Marcador de contenido"/>
          <p:cNvSpPr>
            <a:spLocks noGrp="1"/>
          </p:cNvSpPr>
          <p:nvPr>
            <p:ph idx="1"/>
          </p:nvPr>
        </p:nvSpPr>
        <p:spPr>
          <a:xfrm>
            <a:off x="457200" y="1628800"/>
            <a:ext cx="8229600" cy="4695800"/>
          </a:xfrm>
        </p:spPr>
        <p:txBody>
          <a:bodyPr>
            <a:normAutofit fontScale="25000" lnSpcReduction="20000"/>
          </a:bodyPr>
          <a:lstStyle/>
          <a:p>
            <a:r>
              <a:rPr lang="es-ES" sz="10000" b="1" u="sng" dirty="0"/>
              <a:t>Art. 20 LCS</a:t>
            </a:r>
            <a:r>
              <a:rPr lang="es-ES" sz="10000" dirty="0"/>
              <a:t>: </a:t>
            </a:r>
            <a:r>
              <a:rPr lang="es-ES" sz="10000" b="1" dirty="0">
                <a:solidFill>
                  <a:srgbClr val="00B0F0"/>
                </a:solidFill>
              </a:rPr>
              <a:t>STS 19-06-2017 </a:t>
            </a:r>
            <a:r>
              <a:rPr lang="es-ES" sz="10000" dirty="0"/>
              <a:t>(ROJ: STS 2364/2017 - ECLI:ES :TS: 2017:2364).</a:t>
            </a:r>
            <a:endParaRPr lang="es-ES" sz="10000" b="1" dirty="0"/>
          </a:p>
          <a:p>
            <a:endParaRPr lang="es-ES" sz="5000" dirty="0"/>
          </a:p>
          <a:p>
            <a:pPr algn="just"/>
            <a:r>
              <a:rPr lang="es-ES" sz="9600" b="1" dirty="0">
                <a:solidFill>
                  <a:srgbClr val="00B0F0"/>
                </a:solidFill>
              </a:rPr>
              <a:t>STS 19-06-2017: </a:t>
            </a:r>
            <a:r>
              <a:rPr lang="es-ES" sz="6200" dirty="0"/>
              <a:t>Por el contrario en el caso que nos ocupa, a diferencia de lo anteriormente señalado, </a:t>
            </a:r>
            <a:r>
              <a:rPr lang="es-ES" sz="6200" b="1" dirty="0">
                <a:solidFill>
                  <a:srgbClr val="FF0000"/>
                </a:solidFill>
              </a:rPr>
              <a:t>no hay óbice alguno en considerar que el recargo de demora, previsto en el artículo 20 LCS, forma parte del contenido contractual de una </a:t>
            </a:r>
            <a:r>
              <a:rPr lang="es-ES" sz="6200" b="1" dirty="0">
                <a:solidFill>
                  <a:srgbClr val="FF0000"/>
                </a:solidFill>
                <a:highlight>
                  <a:srgbClr val="FFFF00"/>
                </a:highlight>
              </a:rPr>
              <a:t>cesión de crédito </a:t>
            </a:r>
            <a:r>
              <a:rPr lang="es-ES" sz="6200" b="1" dirty="0">
                <a:solidFill>
                  <a:srgbClr val="FF0000"/>
                </a:solidFill>
              </a:rPr>
              <a:t>expresamente contemplada en la reglamentación contractual del contrato de seguro que vincula a las partes</a:t>
            </a:r>
            <a:r>
              <a:rPr lang="es-ES" sz="6200" dirty="0"/>
              <a:t>. En efecto, no hay disposición legal que la prohíba, por lo que las partes pueden acordarla al amparo del artículo 1255 del Código Civil; </a:t>
            </a:r>
            <a:r>
              <a:rPr lang="es-ES" sz="6200" b="1" dirty="0">
                <a:solidFill>
                  <a:srgbClr val="FF0000"/>
                </a:solidFill>
              </a:rPr>
              <a:t>sin que haya fundamento para una aplicación restrictiva de la cesión de los intereses de demora</a:t>
            </a:r>
            <a:r>
              <a:rPr lang="es-ES" sz="6200" dirty="0"/>
              <a:t>. A su vez, la legitimación resultante no es extraordinaria o legal, pues deriva del propio título contractual acordado por las partes. De forma que, una vez perfeccionada la cesión, </a:t>
            </a:r>
            <a:r>
              <a:rPr lang="es-ES" sz="6200" b="1" dirty="0"/>
              <a:t>el cesionario adquiere la titularidad del crédito cedido con el contenido contractual que tenía en origen, por lo que puede exigir dicho crédito a el deudor cedido sin ninguna restricción o limitación al respecto </a:t>
            </a:r>
            <a:r>
              <a:rPr lang="es-ES" sz="6200" dirty="0"/>
              <a:t>( artículos 1112 y 1528 del Código Civil ).</a:t>
            </a:r>
          </a:p>
          <a:p>
            <a:pPr algn="just"/>
            <a:endParaRPr lang="es-ES" sz="6200" dirty="0"/>
          </a:p>
          <a:p>
            <a:pPr algn="just"/>
            <a:r>
              <a:rPr lang="es-ES" sz="6200" dirty="0"/>
              <a:t>Por lo que la cuestión planteada, que accede por primera vez a esta sala, debe resolverse en favor de la aplicación del recargo de demora previsto en el </a:t>
            </a:r>
            <a:r>
              <a:rPr lang="es-ES" sz="6200" b="1" dirty="0">
                <a:solidFill>
                  <a:srgbClr val="FF0000"/>
                </a:solidFill>
              </a:rPr>
              <a:t>artículo 20 LCS</a:t>
            </a:r>
            <a:r>
              <a:rPr lang="es-ES" sz="6200" dirty="0"/>
              <a:t>, como </a:t>
            </a:r>
            <a:r>
              <a:rPr lang="es-ES" sz="6200" dirty="0">
                <a:solidFill>
                  <a:srgbClr val="0070C0"/>
                </a:solidFill>
              </a:rPr>
              <a:t>parte integrante de los derechos que conforman el contenido obligacional del crédito cedido</a:t>
            </a:r>
            <a:r>
              <a:rPr lang="es-ES" sz="6200" dirty="0"/>
              <a:t>.</a:t>
            </a:r>
          </a:p>
          <a:p>
            <a:pPr lvl="1"/>
            <a:endParaRPr lang="es-E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924712"/>
          </a:xfrm>
        </p:spPr>
        <p:txBody>
          <a:bodyPr/>
          <a:lstStyle/>
          <a:p>
            <a:pPr algn="ctr"/>
            <a:r>
              <a:rPr lang="es-ES" b="1" dirty="0"/>
              <a:t>TIPO DE INTERÉS</a:t>
            </a:r>
          </a:p>
        </p:txBody>
      </p:sp>
      <p:sp>
        <p:nvSpPr>
          <p:cNvPr id="3" name="2 Marcador de contenido"/>
          <p:cNvSpPr>
            <a:spLocks noGrp="1"/>
          </p:cNvSpPr>
          <p:nvPr>
            <p:ph idx="1"/>
          </p:nvPr>
        </p:nvSpPr>
        <p:spPr/>
        <p:txBody>
          <a:bodyPr>
            <a:normAutofit/>
          </a:bodyPr>
          <a:lstStyle/>
          <a:p>
            <a:r>
              <a:rPr lang="es-ES" dirty="0"/>
              <a:t>Ley 3/2004, de Morosidad en Operaciones Comerciales:</a:t>
            </a:r>
          </a:p>
          <a:p>
            <a:r>
              <a:rPr lang="es-ES" dirty="0"/>
              <a:t>STS 03-11-2021, Sala I, n.º 768/2021 (panadería-</a:t>
            </a:r>
            <a:r>
              <a:rPr lang="es-ES" dirty="0" err="1"/>
              <a:t>abog</a:t>
            </a:r>
            <a:r>
              <a:rPr lang="es-ES" dirty="0"/>
              <a:t>)</a:t>
            </a:r>
          </a:p>
          <a:p>
            <a:r>
              <a:rPr lang="es-ES" dirty="0"/>
              <a:t>STS 17-10-2017, Sala I:</a:t>
            </a:r>
          </a:p>
          <a:p>
            <a:pPr lvl="1" algn="just">
              <a:buNone/>
            </a:pPr>
            <a:r>
              <a:rPr lang="es-ES" b="1" dirty="0"/>
              <a:t>    </a:t>
            </a:r>
            <a:r>
              <a:rPr lang="es-ES" b="1" u="sng" dirty="0"/>
              <a:t>Por lo que la amplitud con la que se definen dichos conceptos permite entender que la prestación de servicios que realiza un despacho profesional queda bajo la cobertura de dicha Directiva y, por tanto, sujeta a la aplicación de la Ley 3/2004 y a los intereses de demora previstos en ella</a:t>
            </a:r>
            <a:r>
              <a:rPr lang="es-ES" dirty="0"/>
              <a:t>.</a:t>
            </a:r>
          </a:p>
          <a:p>
            <a:pPr lvl="1"/>
            <a:endParaRPr lang="es-ES" dirty="0"/>
          </a:p>
        </p:txBody>
      </p:sp>
    </p:spTree>
    <p:extLst>
      <p:ext uri="{BB962C8B-B14F-4D97-AF65-F5344CB8AC3E}">
        <p14:creationId xmlns:p14="http://schemas.microsoft.com/office/powerpoint/2010/main" val="2872959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8E4D6F-1470-F369-5809-AF022FBDDA0C}"/>
              </a:ext>
            </a:extLst>
          </p:cNvPr>
          <p:cNvSpPr>
            <a:spLocks noGrp="1"/>
          </p:cNvSpPr>
          <p:nvPr>
            <p:ph type="title"/>
          </p:nvPr>
        </p:nvSpPr>
        <p:spPr/>
        <p:txBody>
          <a:bodyPr>
            <a:normAutofit fontScale="90000"/>
          </a:bodyPr>
          <a:lstStyle/>
          <a:p>
            <a:pPr algn="ctr"/>
            <a:r>
              <a:rPr lang="es-ES" b="1" dirty="0"/>
              <a:t>RECLAMACIONES EXTRAJUDICIALES</a:t>
            </a:r>
          </a:p>
        </p:txBody>
      </p:sp>
      <p:sp>
        <p:nvSpPr>
          <p:cNvPr id="3" name="Marcador de contenido 2">
            <a:extLst>
              <a:ext uri="{FF2B5EF4-FFF2-40B4-BE49-F238E27FC236}">
                <a16:creationId xmlns:a16="http://schemas.microsoft.com/office/drawing/2014/main" id="{0842D1CC-5DF8-52DD-0D0E-CD63C4589FF8}"/>
              </a:ext>
            </a:extLst>
          </p:cNvPr>
          <p:cNvSpPr>
            <a:spLocks noGrp="1"/>
          </p:cNvSpPr>
          <p:nvPr>
            <p:ph idx="1"/>
          </p:nvPr>
        </p:nvSpPr>
        <p:spPr/>
        <p:txBody>
          <a:bodyPr>
            <a:normAutofit fontScale="92500" lnSpcReduction="20000"/>
          </a:bodyPr>
          <a:lstStyle/>
          <a:p>
            <a:pPr algn="ctr"/>
            <a:r>
              <a:rPr lang="es-ES" sz="1800" b="1" i="1" u="sng" dirty="0">
                <a:effectLst/>
                <a:latin typeface="Tahoma" panose="020B0604030504040204" pitchFamily="34" charset="0"/>
                <a:ea typeface="Times New Roman" panose="02020603050405020304" pitchFamily="18" charset="0"/>
              </a:rPr>
              <a:t>Artículo 76 a de la Ley 50/1980 del Contrato de Seguro</a:t>
            </a:r>
            <a:endParaRPr lang="es-ES" sz="1800" dirty="0">
              <a:effectLst/>
              <a:latin typeface="Times New Roman" panose="02020603050405020304" pitchFamily="18" charset="0"/>
              <a:ea typeface="Times New Roman" panose="02020603050405020304" pitchFamily="18" charset="0"/>
            </a:endParaRPr>
          </a:p>
          <a:p>
            <a:pPr marL="0" indent="0" algn="just">
              <a:buNone/>
            </a:pPr>
            <a:endParaRPr lang="es-ES" sz="1800" dirty="0">
              <a:effectLst/>
              <a:latin typeface="Times New Roman" panose="02020603050405020304" pitchFamily="18" charset="0"/>
              <a:ea typeface="Times New Roman" panose="02020603050405020304" pitchFamily="18" charset="0"/>
            </a:endParaRPr>
          </a:p>
          <a:p>
            <a:pPr algn="just"/>
            <a:r>
              <a:rPr lang="es-ES" sz="1800" i="1" dirty="0">
                <a:effectLst/>
                <a:latin typeface="Tahoma" panose="020B0604030504040204" pitchFamily="34" charset="0"/>
                <a:ea typeface="Times New Roman" panose="02020603050405020304" pitchFamily="18" charset="0"/>
              </a:rPr>
              <a:t>“Por el seguro de defensa jurídica, el asegurador se obliga, dentro de los límites establecidos en la Ley y en el contrato, a hacerse cargo de los gastos en que pueda incurrir el asegurado como consecuencia de su intervención en un procedimiento administrativo, judicial o arbitral, y a prestarle los servicios de asistencia jurídica judicial y </a:t>
            </a:r>
            <a:r>
              <a:rPr lang="es-ES" sz="1800" i="1" u="sng" dirty="0">
                <a:effectLst/>
                <a:highlight>
                  <a:srgbClr val="FFFF00"/>
                </a:highlight>
                <a:latin typeface="Tahoma" panose="020B0604030504040204" pitchFamily="34" charset="0"/>
                <a:ea typeface="Times New Roman" panose="02020603050405020304" pitchFamily="18" charset="0"/>
              </a:rPr>
              <a:t>extrajudicial</a:t>
            </a:r>
            <a:r>
              <a:rPr lang="es-ES" sz="1800" i="1" dirty="0">
                <a:effectLst/>
                <a:latin typeface="Tahoma" panose="020B0604030504040204" pitchFamily="34" charset="0"/>
                <a:ea typeface="Times New Roman" panose="02020603050405020304" pitchFamily="18" charset="0"/>
              </a:rPr>
              <a:t> derivados de la cobertura del seguro”.</a:t>
            </a:r>
          </a:p>
          <a:p>
            <a:pPr marL="0" indent="0" algn="just">
              <a:buNone/>
            </a:pPr>
            <a:endParaRPr lang="es-ES" sz="1800" dirty="0">
              <a:effectLst/>
              <a:latin typeface="Times New Roman" panose="02020603050405020304" pitchFamily="18" charset="0"/>
              <a:ea typeface="Times New Roman" panose="02020603050405020304" pitchFamily="18" charset="0"/>
            </a:endParaRPr>
          </a:p>
          <a:p>
            <a:pPr algn="just"/>
            <a:r>
              <a:rPr lang="es-ES" sz="1800" b="1" dirty="0">
                <a:latin typeface="Tahoma" panose="020B0604030504040204" pitchFamily="34" charset="0"/>
              </a:rPr>
              <a:t>Art. 7 Ley 35/2015 (reclamación previa como requisito de procedibilidad del art. 403 de la LEC)</a:t>
            </a:r>
          </a:p>
          <a:p>
            <a:pPr marL="0" indent="0">
              <a:buNone/>
            </a:pPr>
            <a:endParaRPr lang="es-ES" sz="1800" b="1" dirty="0">
              <a:latin typeface="Tahoma" panose="020B0604030504040204" pitchFamily="34" charset="0"/>
            </a:endParaRPr>
          </a:p>
          <a:p>
            <a:pPr algn="just"/>
            <a:r>
              <a:rPr lang="es-ES" sz="1800" b="1" dirty="0">
                <a:latin typeface="Tahoma" panose="020B0604030504040204" pitchFamily="34" charset="0"/>
              </a:rPr>
              <a:t>L.O. 1/2025: arts. 5, 14 y ss. (requisito de procedibilidad, art. 403 LEC): </a:t>
            </a:r>
            <a:r>
              <a:rPr lang="es-ES" sz="1800" b="1" dirty="0">
                <a:highlight>
                  <a:srgbClr val="FFFF00"/>
                </a:highlight>
                <a:latin typeface="Tahoma" panose="020B0604030504040204" pitchFamily="34" charset="0"/>
              </a:rPr>
              <a:t>MASC ---- Medios Adecuados de Solución de Controversias</a:t>
            </a:r>
          </a:p>
          <a:p>
            <a:pPr marL="0" indent="0">
              <a:buNone/>
            </a:pPr>
            <a:endParaRPr lang="es-ES" sz="1800" b="1" u="sng" dirty="0">
              <a:latin typeface="Tahoma" panose="020B0604030504040204" pitchFamily="34" charset="0"/>
            </a:endParaRPr>
          </a:p>
          <a:p>
            <a:pPr algn="just"/>
            <a:r>
              <a:rPr lang="es-ES" sz="1800" b="1" u="sng" dirty="0">
                <a:effectLst/>
                <a:latin typeface="Tahoma" panose="020B0604030504040204" pitchFamily="34" charset="0"/>
                <a:ea typeface="Times New Roman" panose="02020603050405020304" pitchFamily="18" charset="0"/>
              </a:rPr>
              <a:t>Sentencia del TJUE, Sala III, de 14 de mayo de 2020 (C-667/2018)</a:t>
            </a:r>
            <a:r>
              <a:rPr lang="es-ES" sz="1800" dirty="0">
                <a:effectLst/>
                <a:latin typeface="Tahoma" panose="020B0604030504040204" pitchFamily="34" charset="0"/>
                <a:ea typeface="Times New Roman" panose="02020603050405020304" pitchFamily="18" charset="0"/>
              </a:rPr>
              <a:t>, dictada en el asunto C‑667/18 y que deja claro que el procedimiento de mediación judicial o </a:t>
            </a:r>
            <a:r>
              <a:rPr lang="es-ES" sz="1800" b="1" dirty="0">
                <a:effectLst/>
                <a:latin typeface="Tahoma" panose="020B0604030504040204" pitchFamily="34" charset="0"/>
                <a:ea typeface="Times New Roman" panose="02020603050405020304" pitchFamily="18" charset="0"/>
              </a:rPr>
              <a:t>extrajudicial</a:t>
            </a:r>
            <a:r>
              <a:rPr lang="es-ES" sz="1800" dirty="0">
                <a:effectLst/>
                <a:latin typeface="Tahoma" panose="020B0604030504040204" pitchFamily="34" charset="0"/>
                <a:ea typeface="Times New Roman" panose="02020603050405020304" pitchFamily="18" charset="0"/>
              </a:rPr>
              <a:t> está comprendido en el mismo:</a:t>
            </a:r>
          </a:p>
          <a:p>
            <a:pPr marL="0" indent="0">
              <a:buNone/>
            </a:pPr>
            <a:endParaRPr lang="es-ES" sz="1800" dirty="0">
              <a:effectLst/>
              <a:latin typeface="Tahoma" panose="020B0604030504040204" pitchFamily="34" charset="0"/>
              <a:ea typeface="Times New Roman" panose="02020603050405020304" pitchFamily="18" charset="0"/>
            </a:endParaRPr>
          </a:p>
          <a:p>
            <a:endParaRPr lang="es-ES" dirty="0"/>
          </a:p>
        </p:txBody>
      </p:sp>
    </p:spTree>
    <p:extLst>
      <p:ext uri="{BB962C8B-B14F-4D97-AF65-F5344CB8AC3E}">
        <p14:creationId xmlns:p14="http://schemas.microsoft.com/office/powerpoint/2010/main" val="2198250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6DDD9A-E4CE-E8D6-AA78-FF5BCF7768BF}"/>
              </a:ext>
            </a:extLst>
          </p:cNvPr>
          <p:cNvSpPr>
            <a:spLocks noGrp="1"/>
          </p:cNvSpPr>
          <p:nvPr>
            <p:ph type="title"/>
          </p:nvPr>
        </p:nvSpPr>
        <p:spPr>
          <a:xfrm>
            <a:off x="457200" y="704088"/>
            <a:ext cx="8229600" cy="420656"/>
          </a:xfrm>
        </p:spPr>
        <p:txBody>
          <a:bodyPr>
            <a:normAutofit fontScale="90000"/>
          </a:bodyPr>
          <a:lstStyle/>
          <a:p>
            <a:r>
              <a:rPr lang="es-ES" dirty="0"/>
              <a:t>…</a:t>
            </a:r>
            <a:br>
              <a:rPr lang="es-ES" dirty="0"/>
            </a:br>
            <a:r>
              <a:rPr lang="es-ES" dirty="0"/>
              <a:t>…</a:t>
            </a:r>
            <a:br>
              <a:rPr lang="es-ES" dirty="0"/>
            </a:br>
            <a:endParaRPr lang="es-ES" dirty="0"/>
          </a:p>
        </p:txBody>
      </p:sp>
      <p:sp>
        <p:nvSpPr>
          <p:cNvPr id="3" name="Marcador de contenido 2">
            <a:extLst>
              <a:ext uri="{FF2B5EF4-FFF2-40B4-BE49-F238E27FC236}">
                <a16:creationId xmlns:a16="http://schemas.microsoft.com/office/drawing/2014/main" id="{217200BA-18A4-2BC8-218A-1AF840CA6D3C}"/>
              </a:ext>
            </a:extLst>
          </p:cNvPr>
          <p:cNvSpPr>
            <a:spLocks noGrp="1"/>
          </p:cNvSpPr>
          <p:nvPr>
            <p:ph idx="1"/>
          </p:nvPr>
        </p:nvSpPr>
        <p:spPr>
          <a:xfrm>
            <a:off x="457200" y="1124744"/>
            <a:ext cx="8229600" cy="5199856"/>
          </a:xfrm>
        </p:spPr>
        <p:txBody>
          <a:bodyPr>
            <a:normAutofit fontScale="92500" lnSpcReduction="20000"/>
          </a:bodyPr>
          <a:lstStyle/>
          <a:p>
            <a:pPr indent="449580" algn="just"/>
            <a:r>
              <a:rPr lang="es-ES" sz="1800" dirty="0">
                <a:effectLst/>
                <a:latin typeface="Tahoma" panose="020B0604030504040204" pitchFamily="34" charset="0"/>
                <a:ea typeface="Times New Roman" panose="02020603050405020304" pitchFamily="18" charset="0"/>
              </a:rPr>
              <a:t>La resolución tiene por objeto la interpretación del artículo 201 de la Directiva 2009/138/CE del Parlamento Europeo y del Consejo, de 25 de noviembre de 2009, sobre el acceso a la actividad de seguro y de reaseguro y su ejercicio (Solvencia II) y se presenta en el contexto de un litigio entre Consejos de Colegios de Abogados, en relación con la libertad del tomador del seguro, en el marco de un contrato de seguro de defensa jurídica, de elegir a su representante en un procedimiento de mediación.  </a:t>
            </a:r>
            <a:endParaRPr lang="es-ES" sz="1800" dirty="0">
              <a:effectLst/>
              <a:latin typeface="Times New Roman" panose="02020603050405020304" pitchFamily="18" charset="0"/>
              <a:ea typeface="Times New Roman" panose="02020603050405020304" pitchFamily="18" charset="0"/>
            </a:endParaRPr>
          </a:p>
          <a:p>
            <a:pPr algn="just"/>
            <a:endParaRPr lang="es-ES" sz="1800" dirty="0">
              <a:effectLst/>
              <a:latin typeface="Times New Roman" panose="02020603050405020304" pitchFamily="18" charset="0"/>
              <a:ea typeface="Times New Roman" panose="02020603050405020304" pitchFamily="18" charset="0"/>
            </a:endParaRPr>
          </a:p>
          <a:p>
            <a:pPr indent="449580" algn="just"/>
            <a:r>
              <a:rPr lang="es-ES" sz="1800" dirty="0">
                <a:effectLst/>
                <a:latin typeface="Tahoma" panose="020B0604030504040204" pitchFamily="34" charset="0"/>
                <a:ea typeface="Times New Roman" panose="02020603050405020304" pitchFamily="18" charset="0"/>
              </a:rPr>
              <a:t>El Tribunal de Justicia recuerda que la libre elección de representante en la regulación de la Directiva, tiene alcance general y valor obligatorio. Y que el asegurado necesita protección jurídica en la fase de mediación que, una vez iniciada, forma parte del procedimiento ante el tribunal que la ha ordenado. El propio Derecho de la Unión fomenta el uso de los procedimientos de mediación y sería incoherente que restringiera los derechos de los justiciables que deciden acudir a ellos. </a:t>
            </a:r>
            <a:endParaRPr lang="es-ES" sz="1800" dirty="0">
              <a:effectLst/>
              <a:latin typeface="Times New Roman" panose="02020603050405020304" pitchFamily="18" charset="0"/>
              <a:ea typeface="Times New Roman" panose="02020603050405020304" pitchFamily="18" charset="0"/>
            </a:endParaRPr>
          </a:p>
          <a:p>
            <a:pPr algn="just"/>
            <a:endParaRPr lang="es-ES" sz="1800" dirty="0">
              <a:effectLst/>
              <a:latin typeface="Times New Roman" panose="02020603050405020304" pitchFamily="18" charset="0"/>
              <a:ea typeface="Times New Roman" panose="02020603050405020304" pitchFamily="18" charset="0"/>
            </a:endParaRPr>
          </a:p>
          <a:p>
            <a:pPr indent="449580" algn="just"/>
            <a:r>
              <a:rPr lang="es-ES" sz="1800" dirty="0">
                <a:effectLst/>
                <a:latin typeface="Tahoma" panose="020B0604030504040204" pitchFamily="34" charset="0"/>
                <a:ea typeface="Times New Roman" panose="02020603050405020304" pitchFamily="18" charset="0"/>
              </a:rPr>
              <a:t>Por tanto, el artículo 201, apartado 1, letra a), de la Directiva 2009/138/CE del Parlamento Europeo y del Consejo, de 25 de noviembre de 2009, sobre el acceso a la actividad de seguro y de reaseguro y su ejercicio (Solvencia II), </a:t>
            </a:r>
            <a:r>
              <a:rPr lang="es-ES" sz="1800" u="sng" dirty="0">
                <a:effectLst/>
                <a:highlight>
                  <a:srgbClr val="FFFF00"/>
                </a:highlight>
                <a:latin typeface="Tahoma" panose="020B0604030504040204" pitchFamily="34" charset="0"/>
                <a:ea typeface="Times New Roman" panose="02020603050405020304" pitchFamily="18" charset="0"/>
              </a:rPr>
              <a:t>debe interpretarse en el sentido de que el concepto de procedimiento judicial mencionado en esta disposición comprende un procedimiento de mediación judicial o extrajudicial en el que interviene, o puede intervenir, un órgano jurisdiccional, ya sea al inicio, ya sea tras la conclusión de dicho procedimiento</a:t>
            </a:r>
            <a:r>
              <a:rPr lang="es-ES" sz="1800" dirty="0">
                <a:effectLst/>
                <a:highlight>
                  <a:srgbClr val="FFFF00"/>
                </a:highlight>
                <a:latin typeface="Tahoma" panose="020B0604030504040204" pitchFamily="34" charset="0"/>
                <a:ea typeface="Times New Roman" panose="02020603050405020304" pitchFamily="18" charset="0"/>
              </a:rPr>
              <a:t>.*</a:t>
            </a:r>
            <a:endParaRPr lang="es-ES" sz="1800" dirty="0">
              <a:effectLst/>
              <a:highlight>
                <a:srgbClr val="FFFF00"/>
              </a:highlight>
              <a:latin typeface="Times New Roman" panose="02020603050405020304" pitchFamily="18" charset="0"/>
              <a:ea typeface="Times New Roman" panose="02020603050405020304" pitchFamily="18" charset="0"/>
            </a:endParaRPr>
          </a:p>
          <a:p>
            <a:endParaRPr lang="es-ES" dirty="0"/>
          </a:p>
        </p:txBody>
      </p:sp>
    </p:spTree>
    <p:extLst>
      <p:ext uri="{BB962C8B-B14F-4D97-AF65-F5344CB8AC3E}">
        <p14:creationId xmlns:p14="http://schemas.microsoft.com/office/powerpoint/2010/main" val="86787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E19E49-43CE-623D-9866-6DA3457D0DBB}"/>
              </a:ext>
            </a:extLst>
          </p:cNvPr>
          <p:cNvSpPr>
            <a:spLocks noGrp="1"/>
          </p:cNvSpPr>
          <p:nvPr>
            <p:ph type="title"/>
          </p:nvPr>
        </p:nvSpPr>
        <p:spPr>
          <a:xfrm>
            <a:off x="457200" y="704088"/>
            <a:ext cx="8229600" cy="852704"/>
          </a:xfrm>
        </p:spPr>
        <p:txBody>
          <a:bodyPr/>
          <a:lstStyle/>
          <a:p>
            <a:r>
              <a:rPr lang="es-ES" dirty="0"/>
              <a:t>Art. 201 de la Directiva de 2009</a:t>
            </a:r>
          </a:p>
        </p:txBody>
      </p:sp>
      <p:sp>
        <p:nvSpPr>
          <p:cNvPr id="3" name="Marcador de contenido 2">
            <a:extLst>
              <a:ext uri="{FF2B5EF4-FFF2-40B4-BE49-F238E27FC236}">
                <a16:creationId xmlns:a16="http://schemas.microsoft.com/office/drawing/2014/main" id="{5EA0B72E-8B8A-B0D9-B8DF-E30C436B921F}"/>
              </a:ext>
            </a:extLst>
          </p:cNvPr>
          <p:cNvSpPr>
            <a:spLocks noGrp="1"/>
          </p:cNvSpPr>
          <p:nvPr>
            <p:ph idx="1"/>
          </p:nvPr>
        </p:nvSpPr>
        <p:spPr/>
        <p:txBody>
          <a:bodyPr>
            <a:normAutofit fontScale="92500" lnSpcReduction="10000"/>
          </a:bodyPr>
          <a:lstStyle/>
          <a:p>
            <a:endParaRPr lang="es-ES" sz="1800" b="0" i="0" u="none" strike="noStrike" baseline="0" dirty="0">
              <a:solidFill>
                <a:srgbClr val="000000"/>
              </a:solidFill>
              <a:latin typeface="EUAlbertina"/>
            </a:endParaRPr>
          </a:p>
          <a:p>
            <a:pPr algn="just"/>
            <a:r>
              <a:rPr lang="es-ES" sz="1800" b="0" i="1" u="none" strike="noStrike" baseline="0" dirty="0">
                <a:solidFill>
                  <a:srgbClr val="211D1E"/>
                </a:solidFill>
                <a:latin typeface="EUAlbertina"/>
              </a:rPr>
              <a:t>Artículo 201</a:t>
            </a:r>
            <a:endParaRPr lang="es-ES" sz="1800" b="0" i="0" u="none" strike="noStrike" baseline="0" dirty="0">
              <a:solidFill>
                <a:srgbClr val="211D1E"/>
              </a:solidFill>
              <a:latin typeface="EUAlbertina"/>
            </a:endParaRPr>
          </a:p>
          <a:p>
            <a:pPr algn="just"/>
            <a:r>
              <a:rPr lang="es-ES" sz="1800" b="1" i="0" u="none" strike="noStrike" baseline="0" dirty="0">
                <a:solidFill>
                  <a:srgbClr val="211D1E"/>
                </a:solidFill>
                <a:latin typeface="EUAlbertina"/>
              </a:rPr>
              <a:t>Libre elección de abogado</a:t>
            </a:r>
          </a:p>
          <a:p>
            <a:pPr algn="just"/>
            <a:r>
              <a:rPr lang="es-ES" sz="1800" b="0" i="0" u="none" strike="noStrike" baseline="0" dirty="0">
                <a:solidFill>
                  <a:srgbClr val="211D1E"/>
                </a:solidFill>
                <a:latin typeface="EUAlbertina"/>
              </a:rPr>
              <a:t>1. Todo contrato de seguro de defensa jurídica preverá de forma explícita que: </a:t>
            </a:r>
          </a:p>
          <a:p>
            <a:pPr algn="just"/>
            <a:r>
              <a:rPr lang="es-ES" sz="1800" b="0" i="0" u="none" strike="noStrike" baseline="0" dirty="0">
                <a:solidFill>
                  <a:srgbClr val="211D1E"/>
                </a:solidFill>
                <a:latin typeface="EUAlbertina"/>
              </a:rPr>
              <a:t>a) cuando se recurra a un abogado o a cualquier otra persona que posea las cualificaciones requeridas por la legislación nacional para defender, representar o servir los intereses del asegurado, en cualquier procedimiento judicial o administrativo, el asegurado tendrá </a:t>
            </a:r>
            <a:r>
              <a:rPr lang="es-ES" sz="1800" b="0" i="0" u="none" strike="noStrike" baseline="0" dirty="0">
                <a:solidFill>
                  <a:srgbClr val="211D1E"/>
                </a:solidFill>
                <a:highlight>
                  <a:srgbClr val="FFFF00"/>
                </a:highlight>
                <a:latin typeface="EUAlbertina"/>
              </a:rPr>
              <a:t>libertad de elección</a:t>
            </a:r>
            <a:r>
              <a:rPr lang="es-ES" sz="1800" b="0" i="0" u="none" strike="noStrike" baseline="0" dirty="0">
                <a:solidFill>
                  <a:srgbClr val="211D1E"/>
                </a:solidFill>
                <a:latin typeface="EUAlbertina"/>
              </a:rPr>
              <a:t> de dicho abogado o de dicha persona;</a:t>
            </a:r>
          </a:p>
          <a:p>
            <a:pPr algn="just"/>
            <a:r>
              <a:rPr lang="es-ES" sz="1800" dirty="0">
                <a:solidFill>
                  <a:srgbClr val="211D1E"/>
                </a:solidFill>
                <a:latin typeface="EUAlbertina"/>
              </a:rPr>
              <a:t>b) </a:t>
            </a:r>
            <a:r>
              <a:rPr lang="es-ES" sz="1800" b="0" i="0" u="none" strike="noStrike" baseline="0" dirty="0">
                <a:solidFill>
                  <a:srgbClr val="211D1E"/>
                </a:solidFill>
                <a:latin typeface="EUAlbertina"/>
              </a:rPr>
              <a:t>los asegurados tendrán libertad de elegir abogado o, si lo prefieren y en la medida en que lo permita la legislación nacional, cualquier otra persona que posea las cualificaciones necesarias, para servir sus intereses cada vez que surja un </a:t>
            </a:r>
            <a:r>
              <a:rPr lang="es-ES" sz="1800" b="0" i="0" u="none" strike="noStrike" baseline="0" dirty="0">
                <a:solidFill>
                  <a:srgbClr val="211D1E"/>
                </a:solidFill>
                <a:highlight>
                  <a:srgbClr val="FFFF00"/>
                </a:highlight>
                <a:latin typeface="EUAlbertina"/>
              </a:rPr>
              <a:t>conflicto de intereses</a:t>
            </a:r>
            <a:r>
              <a:rPr lang="es-ES" sz="1800" b="0" i="0" u="none" strike="noStrike" baseline="0" dirty="0">
                <a:solidFill>
                  <a:srgbClr val="211D1E"/>
                </a:solidFill>
                <a:latin typeface="EUAlbertina"/>
              </a:rPr>
              <a:t>.</a:t>
            </a:r>
          </a:p>
          <a:p>
            <a:pPr algn="just"/>
            <a:r>
              <a:rPr lang="es-ES" sz="1800" b="0" i="0" u="none" strike="noStrike" baseline="0" dirty="0">
                <a:solidFill>
                  <a:srgbClr val="211D1E"/>
                </a:solidFill>
                <a:latin typeface="EUAlbertina"/>
              </a:rPr>
              <a:t>2. A efectos de la presente sección, se entenderá por «abogado» cualquier persona habilitada para ejercer sus actividades profesionales al amparo de una de las denominaciones previstas en la Directiva 77/249/CEE del Consejo, de 22 de marzo de 1977, dirigida a facilitar el ejercicio efectivo de la libre prestación de servicios por los abogados.</a:t>
            </a:r>
            <a:endParaRPr lang="es-ES" dirty="0"/>
          </a:p>
        </p:txBody>
      </p:sp>
    </p:spTree>
    <p:extLst>
      <p:ext uri="{BB962C8B-B14F-4D97-AF65-F5344CB8AC3E}">
        <p14:creationId xmlns:p14="http://schemas.microsoft.com/office/powerpoint/2010/main" val="601842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fontScale="90000"/>
          </a:bodyPr>
          <a:lstStyle/>
          <a:p>
            <a:pPr algn="ctr"/>
            <a:r>
              <a:rPr lang="es-ES" sz="4400" b="1" dirty="0"/>
              <a:t>RECLAMACIONES EXTRAJUDICIALES</a:t>
            </a:r>
          </a:p>
        </p:txBody>
      </p:sp>
      <p:sp>
        <p:nvSpPr>
          <p:cNvPr id="3" name="2 Marcador de contenido"/>
          <p:cNvSpPr>
            <a:spLocks noGrp="1"/>
          </p:cNvSpPr>
          <p:nvPr>
            <p:ph idx="1"/>
          </p:nvPr>
        </p:nvSpPr>
        <p:spPr>
          <a:xfrm>
            <a:off x="457200" y="1847088"/>
            <a:ext cx="8229600" cy="4894280"/>
          </a:xfrm>
        </p:spPr>
        <p:txBody>
          <a:bodyPr>
            <a:normAutofit fontScale="92500" lnSpcReduction="10000"/>
          </a:bodyPr>
          <a:lstStyle/>
          <a:p>
            <a:pPr algn="just"/>
            <a:r>
              <a:rPr lang="es-ES" b="1" dirty="0"/>
              <a:t>SAP B, S. 14ª, S. 252/2009, 02-04-2009:</a:t>
            </a:r>
          </a:p>
          <a:p>
            <a:pPr marL="0" indent="0" algn="just">
              <a:buNone/>
            </a:pPr>
            <a:r>
              <a:rPr lang="es-ES" sz="1800" b="0" i="0" u="none" strike="noStrike" baseline="0" dirty="0">
                <a:latin typeface="TimesNewRomanPSMT"/>
              </a:rPr>
              <a:t> “…la realización de una reclamación extrajudicial debe considerarse como </a:t>
            </a:r>
            <a:r>
              <a:rPr lang="es-ES" sz="1800" b="0" i="0" u="none" strike="noStrike" baseline="0" dirty="0">
                <a:highlight>
                  <a:srgbClr val="FFFF00"/>
                </a:highlight>
                <a:latin typeface="TimesNewRomanPSMT"/>
              </a:rPr>
              <a:t>acto previo o preparatorio del proceso</a:t>
            </a:r>
            <a:r>
              <a:rPr lang="es-ES" sz="1800" b="0" i="0" u="none" strike="noStrike" baseline="0" dirty="0">
                <a:latin typeface="TimesNewRomanPSMT"/>
              </a:rPr>
              <a:t>, tendente a evitar su prosecución pero directamente conectado con él.”</a:t>
            </a:r>
          </a:p>
          <a:p>
            <a:pPr marL="0" indent="0" algn="just">
              <a:buNone/>
            </a:pPr>
            <a:r>
              <a:rPr lang="es-ES" sz="1800" dirty="0">
                <a:latin typeface="TimesNewRomanPSMT"/>
              </a:rPr>
              <a:t>“…</a:t>
            </a:r>
            <a:r>
              <a:rPr lang="es-ES" sz="1800" b="0" i="0" u="none" strike="noStrike" baseline="0" dirty="0">
                <a:latin typeface="TimesNewRomanPSMT"/>
              </a:rPr>
              <a:t>porque la interpretación </a:t>
            </a:r>
            <a:r>
              <a:rPr lang="es-ES" sz="1800" b="0" i="0" u="none" strike="noStrike" baseline="0" dirty="0">
                <a:highlight>
                  <a:srgbClr val="FFFF00"/>
                </a:highlight>
                <a:latin typeface="TimesNewRomanPSMT"/>
              </a:rPr>
              <a:t>contraria conduciría al absurdo de obligar a los Letrados de libre designación a promover los juicios correspondientes sin intentar acuerdos previos</a:t>
            </a:r>
            <a:r>
              <a:rPr lang="es-ES" sz="1800" b="0" i="0" u="none" strike="noStrike" baseline="0" dirty="0">
                <a:latin typeface="TimesNewRomanPSMT"/>
              </a:rPr>
              <a:t>, pues de no ser así su asegurado no podría reembolsar los honorarios que satisfaga; aparte de que para la propia Compañía que cubre este riesgo de defensa jurídica resulta más favorable que así sea, pues siempre serán menores los honorarios que tendrá que satisfacer que si el proceso continúa por todas sus fases".</a:t>
            </a:r>
            <a:endParaRPr lang="es-ES" b="1" dirty="0"/>
          </a:p>
          <a:p>
            <a:pPr algn="just"/>
            <a:r>
              <a:rPr lang="es-ES" b="1" dirty="0"/>
              <a:t>SAP CR, S. 4ª, 28-03-2008</a:t>
            </a:r>
          </a:p>
          <a:p>
            <a:pPr algn="just"/>
            <a:r>
              <a:rPr lang="es-ES" b="1" dirty="0"/>
              <a:t>SAP MU, S. 4ª, 02-01-2006</a:t>
            </a:r>
          </a:p>
          <a:p>
            <a:pPr algn="just"/>
            <a:r>
              <a:rPr lang="es-ES" b="1" dirty="0"/>
              <a:t>SAP AS, S. 4ª, 19-01-2007</a:t>
            </a:r>
          </a:p>
          <a:p>
            <a:pPr algn="just"/>
            <a:r>
              <a:rPr lang="es-ES" b="1" dirty="0"/>
              <a:t>SAP GR, S. 4ª, 24-10-2024 (</a:t>
            </a:r>
            <a:r>
              <a:rPr lang="es-ES" b="1"/>
              <a:t>reclamación previa)</a:t>
            </a:r>
            <a:endParaRPr lang="es-ES" b="1" dirty="0"/>
          </a:p>
          <a:p>
            <a:pPr algn="just"/>
            <a:r>
              <a:rPr lang="es-ES" b="1" dirty="0"/>
              <a:t>SAP V, S. 7ª, 11-07-2007 y OTRAS…</a:t>
            </a:r>
            <a:endParaRPr lang="es-ES" dirty="0"/>
          </a:p>
          <a:p>
            <a:endParaRPr lang="es-E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76996"/>
            <a:ext cx="2212848" cy="1582621"/>
          </a:xfrm>
        </p:spPr>
        <p:txBody>
          <a:bodyPr anchor="b">
            <a:normAutofit/>
          </a:bodyPr>
          <a:lstStyle/>
          <a:p>
            <a:r>
              <a:rPr lang="es-ES" dirty="0"/>
              <a:t> </a:t>
            </a:r>
          </a:p>
        </p:txBody>
      </p:sp>
      <p:sp>
        <p:nvSpPr>
          <p:cNvPr id="3" name="2 Marcador de contenido"/>
          <p:cNvSpPr>
            <a:spLocks noGrp="1"/>
          </p:cNvSpPr>
          <p:nvPr>
            <p:ph type="body" sz="half" idx="2"/>
          </p:nvPr>
        </p:nvSpPr>
        <p:spPr>
          <a:xfrm>
            <a:off x="609600" y="2828785"/>
            <a:ext cx="2209800" cy="2179320"/>
          </a:xfrm>
        </p:spPr>
        <p:txBody>
          <a:bodyPr anchor="t">
            <a:normAutofit/>
          </a:bodyPr>
          <a:lstStyle/>
          <a:p>
            <a:pPr>
              <a:buNone/>
            </a:pPr>
            <a:r>
              <a:rPr lang="es-ES" sz="2800" b="1" dirty="0"/>
              <a:t>¿ERES TODISTA?</a:t>
            </a:r>
          </a:p>
          <a:p>
            <a:endParaRPr lang="es-ES" dirty="0"/>
          </a:p>
        </p:txBody>
      </p:sp>
      <p:pic>
        <p:nvPicPr>
          <p:cNvPr id="5" name="¿Eres todista">
            <a:hlinkClick r:id="" action="ppaction://media"/>
            <a:extLst>
              <a:ext uri="{FF2B5EF4-FFF2-40B4-BE49-F238E27FC236}">
                <a16:creationId xmlns:a16="http://schemas.microsoft.com/office/drawing/2014/main" id="{B3D20D3D-4471-45D3-831D-FACD33676A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0684" y="1183740"/>
            <a:ext cx="6551857" cy="3685419"/>
          </a:xfrm>
          <a:prstGeom prst="rect">
            <a:avLst/>
          </a:prstGeom>
          <a:noFill/>
          <a:ln w="3000" cap="rnd">
            <a:solidFill>
              <a:srgbClr val="C0C0C0"/>
            </a:solidFill>
            <a:round/>
          </a:ln>
          <a:effectLst/>
        </p:spPr>
      </p:pic>
    </p:spTree>
    <p:extLst>
      <p:ext uri="{BB962C8B-B14F-4D97-AF65-F5344CB8AC3E}">
        <p14:creationId xmlns:p14="http://schemas.microsoft.com/office/powerpoint/2010/main" val="40666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13C34-220F-4A44-A6AF-E2708DCCEBD1}"/>
              </a:ext>
            </a:extLst>
          </p:cNvPr>
          <p:cNvSpPr>
            <a:spLocks noGrp="1"/>
          </p:cNvSpPr>
          <p:nvPr>
            <p:ph type="title"/>
          </p:nvPr>
        </p:nvSpPr>
        <p:spPr>
          <a:xfrm>
            <a:off x="457200" y="764704"/>
            <a:ext cx="8229600" cy="1440160"/>
          </a:xfrm>
        </p:spPr>
        <p:txBody>
          <a:bodyPr>
            <a:normAutofit fontScale="90000"/>
          </a:bodyPr>
          <a:lstStyle/>
          <a:p>
            <a:pPr algn="ctr"/>
            <a:br>
              <a:rPr lang="es-ES" sz="3600" b="1" dirty="0">
                <a:latin typeface="Tahoma" panose="020B0604030504040204" pitchFamily="34" charset="0"/>
              </a:rPr>
            </a:br>
            <a:br>
              <a:rPr lang="es-ES" sz="3600" b="1" dirty="0">
                <a:latin typeface="Tahoma" panose="020B0604030504040204" pitchFamily="34" charset="0"/>
              </a:rPr>
            </a:br>
            <a:br>
              <a:rPr lang="es-ES" sz="3600" b="1" dirty="0">
                <a:latin typeface="Tahoma" panose="020B0604030504040204" pitchFamily="34" charset="0"/>
              </a:rPr>
            </a:br>
            <a:br>
              <a:rPr lang="es-ES" sz="3600" b="1" dirty="0">
                <a:latin typeface="Tahoma" panose="020B0604030504040204" pitchFamily="34" charset="0"/>
              </a:rPr>
            </a:br>
            <a:br>
              <a:rPr lang="es-ES" sz="3600" b="1" dirty="0">
                <a:latin typeface="Tahoma" panose="020B0604030504040204" pitchFamily="34" charset="0"/>
              </a:rPr>
            </a:br>
            <a:r>
              <a:rPr lang="es-ES" sz="3600" b="1" dirty="0">
                <a:latin typeface="Tahoma" panose="020B0604030504040204" pitchFamily="34" charset="0"/>
              </a:rPr>
              <a:t>SAP B 617/2023, de 17-11-2023</a:t>
            </a:r>
            <a:br>
              <a:rPr lang="es-ES" sz="3600" b="1" dirty="0">
                <a:latin typeface="Tahoma" panose="020B0604030504040204" pitchFamily="34" charset="0"/>
              </a:rPr>
            </a:br>
            <a:r>
              <a:rPr lang="es-ES" sz="3600" b="1" dirty="0">
                <a:latin typeface="Tahoma" panose="020B0604030504040204" pitchFamily="34" charset="0"/>
              </a:rPr>
              <a:t>(actuaciones extrajudiciales)</a:t>
            </a:r>
            <a:r>
              <a:rPr lang="es-ES" sz="3600" dirty="0">
                <a:effectLst/>
                <a:latin typeface="Tahoma" panose="020B0604030504040204" pitchFamily="34" charset="0"/>
                <a:ea typeface="Times New Roman" panose="02020603050405020304" pitchFamily="18" charset="0"/>
              </a:rPr>
              <a:t> </a:t>
            </a:r>
            <a:br>
              <a:rPr lang="es-ES" sz="5400" dirty="0">
                <a:effectLst/>
                <a:latin typeface="Times New Roman" panose="02020603050405020304" pitchFamily="18" charset="0"/>
                <a:ea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4380EEE2-716B-BE37-5A54-EA5EE1968392}"/>
              </a:ext>
            </a:extLst>
          </p:cNvPr>
          <p:cNvSpPr>
            <a:spLocks noGrp="1"/>
          </p:cNvSpPr>
          <p:nvPr>
            <p:ph idx="1"/>
          </p:nvPr>
        </p:nvSpPr>
        <p:spPr/>
        <p:txBody>
          <a:bodyPr>
            <a:normAutofit fontScale="92500" lnSpcReduction="20000"/>
          </a:bodyPr>
          <a:lstStyle/>
          <a:p>
            <a:r>
              <a:rPr lang="es-ES" b="1" dirty="0"/>
              <a:t>Decisión del tribunal</a:t>
            </a:r>
            <a:r>
              <a:rPr lang="es-ES" dirty="0"/>
              <a:t>:</a:t>
            </a:r>
          </a:p>
          <a:p>
            <a:pPr algn="just">
              <a:buFont typeface="Arial" panose="020B0604020202020204" pitchFamily="34" charset="0"/>
              <a:buChar char="•"/>
            </a:pPr>
            <a:r>
              <a:rPr lang="es-ES" dirty="0"/>
              <a:t>Desestimación del recurso, confirmando la sentencia de instancia.</a:t>
            </a:r>
          </a:p>
          <a:p>
            <a:pPr algn="just">
              <a:buFont typeface="Arial" panose="020B0604020202020204" pitchFamily="34" charset="0"/>
              <a:buChar char="•"/>
            </a:pPr>
            <a:r>
              <a:rPr lang="es-ES" dirty="0"/>
              <a:t>Fundamentación: Se consideró que la póliza de defensa jurídica permite la libre elección de abogado, </a:t>
            </a:r>
            <a:r>
              <a:rPr lang="es-ES" dirty="0">
                <a:highlight>
                  <a:srgbClr val="FFFF00"/>
                </a:highlight>
              </a:rPr>
              <a:t>incluyendo actuaciones extrajudiciales relacionadas con reclamaciones de daños</a:t>
            </a:r>
            <a:r>
              <a:rPr lang="es-ES" dirty="0"/>
              <a:t>. Las condiciones particulares de la póliza no limitaban explícitamente este derecho.</a:t>
            </a:r>
          </a:p>
          <a:p>
            <a:pPr algn="just">
              <a:buFont typeface="Arial" panose="020B0604020202020204" pitchFamily="34" charset="0"/>
              <a:buChar char="•"/>
            </a:pPr>
            <a:r>
              <a:rPr lang="es-ES" dirty="0">
                <a:highlight>
                  <a:srgbClr val="FFFF00"/>
                </a:highlight>
              </a:rPr>
              <a:t>El tribunal concluyó que las actuaciones extrajudiciales están amparadas por el artículo 76 de la Ley de Contrato de Seguro y que la normativa europea apoya una interpretación extensiva de "procedimiento judicial" que incluye fases extrajudiciales</a:t>
            </a:r>
            <a:r>
              <a:rPr lang="es-ES" dirty="0"/>
              <a:t>.</a:t>
            </a:r>
          </a:p>
          <a:p>
            <a:endParaRPr lang="es-ES" dirty="0"/>
          </a:p>
        </p:txBody>
      </p:sp>
    </p:spTree>
    <p:extLst>
      <p:ext uri="{BB962C8B-B14F-4D97-AF65-F5344CB8AC3E}">
        <p14:creationId xmlns:p14="http://schemas.microsoft.com/office/powerpoint/2010/main" val="3415898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CFE06-38FB-3613-495C-83D2BF3112B8}"/>
            </a:ext>
          </a:extLst>
        </p:cNvPr>
        <p:cNvGrpSpPr/>
        <p:nvPr/>
      </p:nvGrpSpPr>
      <p:grpSpPr>
        <a:xfrm>
          <a:off x="0" y="0"/>
          <a:ext cx="0" cy="0"/>
          <a:chOff x="0" y="0"/>
          <a:chExt cx="0" cy="0"/>
        </a:xfrm>
      </p:grpSpPr>
      <p:sp>
        <p:nvSpPr>
          <p:cNvPr id="2" name="1 Título">
            <a:extLst>
              <a:ext uri="{FF2B5EF4-FFF2-40B4-BE49-F238E27FC236}">
                <a16:creationId xmlns:a16="http://schemas.microsoft.com/office/drawing/2014/main" id="{393EABC8-69EA-23EE-91CD-27D3CE64EB68}"/>
              </a:ext>
            </a:extLst>
          </p:cNvPr>
          <p:cNvSpPr>
            <a:spLocks noGrp="1"/>
          </p:cNvSpPr>
          <p:nvPr>
            <p:ph type="title"/>
          </p:nvPr>
        </p:nvSpPr>
        <p:spPr/>
        <p:txBody>
          <a:bodyPr>
            <a:normAutofit fontScale="90000"/>
          </a:bodyPr>
          <a:lstStyle/>
          <a:p>
            <a:pPr algn="ctr"/>
            <a:r>
              <a:rPr lang="es-ES" sz="4400" b="1" dirty="0"/>
              <a:t>INTERVENCIÓN NO PRECEPTIVA Y RECLAMACIONES EXTRAJUDICIALES</a:t>
            </a:r>
          </a:p>
        </p:txBody>
      </p:sp>
      <p:sp>
        <p:nvSpPr>
          <p:cNvPr id="3" name="2 Marcador de contenido">
            <a:extLst>
              <a:ext uri="{FF2B5EF4-FFF2-40B4-BE49-F238E27FC236}">
                <a16:creationId xmlns:a16="http://schemas.microsoft.com/office/drawing/2014/main" id="{B3287DA8-C1CE-4E24-6C49-37A044E31380}"/>
              </a:ext>
            </a:extLst>
          </p:cNvPr>
          <p:cNvSpPr>
            <a:spLocks noGrp="1"/>
          </p:cNvSpPr>
          <p:nvPr>
            <p:ph idx="1"/>
          </p:nvPr>
        </p:nvSpPr>
        <p:spPr>
          <a:xfrm>
            <a:off x="457200" y="2276872"/>
            <a:ext cx="8229600" cy="4176464"/>
          </a:xfrm>
        </p:spPr>
        <p:txBody>
          <a:bodyPr>
            <a:normAutofit fontScale="77500" lnSpcReduction="20000"/>
          </a:bodyPr>
          <a:lstStyle/>
          <a:p>
            <a:pPr algn="just"/>
            <a:r>
              <a:rPr lang="es-ES" b="1" dirty="0">
                <a:solidFill>
                  <a:srgbClr val="FF0000"/>
                </a:solidFill>
              </a:rPr>
              <a:t>Audiencia Provincial de Valencia (Sección 6ª) de 15 de noviembre de 2010</a:t>
            </a:r>
            <a:r>
              <a:rPr lang="es-ES" dirty="0"/>
              <a:t>: “</a:t>
            </a:r>
            <a:r>
              <a:rPr lang="es-ES" i="1" dirty="0"/>
              <a:t>Tampoco resulta de la ley ni de las condiciones generales vigentes en el momento del accidente y de la designación del Letrado, </a:t>
            </a:r>
            <a:r>
              <a:rPr lang="es-ES" i="1" u="sng" dirty="0"/>
              <a:t>la exigencia de que la libre designación por el asegurado hubiera de limitarse a los procedimientos en que su intervención fuera preceptiva</a:t>
            </a:r>
            <a:r>
              <a:rPr lang="es-ES" i="1" dirty="0"/>
              <a:t>, es más, el art 76 a) de la Ley de Contrato de Seguro contiene la obligación del asegurador, en el ámbito del seguro de defensa jurídica, a hacerse cargo de los gastos en que pueda incurrir el asegurado como consecuencia de su intervención en un procedimiento administrativo, judicial o arbitral y a prestarle servicio de asistencia jurídica judicial y </a:t>
            </a:r>
            <a:r>
              <a:rPr lang="es-ES" b="1" i="1" u="sng" dirty="0">
                <a:solidFill>
                  <a:srgbClr val="FF0000"/>
                </a:solidFill>
              </a:rPr>
              <a:t>extrajudicial</a:t>
            </a:r>
            <a:r>
              <a:rPr lang="es-ES" i="1" dirty="0"/>
              <a:t> derivados de la cobertura del seguro. </a:t>
            </a:r>
            <a:r>
              <a:rPr lang="es-ES" b="1" i="1" u="sng" dirty="0">
                <a:solidFill>
                  <a:srgbClr val="0070C0"/>
                </a:solidFill>
              </a:rPr>
              <a:t>Por tanto, el hecho de que la intervención del Letrado no fuera preceptiva en el juicio de faltas, no priva al asegurado de su derecho</a:t>
            </a:r>
            <a:r>
              <a:rPr lang="es-ES" b="1" i="1" u="sng" dirty="0"/>
              <a:t>,</a:t>
            </a:r>
            <a:r>
              <a:rPr lang="es-ES" i="1" dirty="0"/>
              <a:t> pues tal limitación no se contiene en la Ley de Contrato de Seguro ni en la póliza que estaba vigente en el momento de los hechos a que se refería su reclamación.</a:t>
            </a:r>
            <a:r>
              <a:rPr lang="es-ES" dirty="0"/>
              <a:t>”</a:t>
            </a:r>
          </a:p>
          <a:p>
            <a:endParaRPr lang="es-ES" dirty="0"/>
          </a:p>
        </p:txBody>
      </p:sp>
    </p:spTree>
    <p:extLst>
      <p:ext uri="{BB962C8B-B14F-4D97-AF65-F5344CB8AC3E}">
        <p14:creationId xmlns:p14="http://schemas.microsoft.com/office/powerpoint/2010/main" val="3351396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 </a:t>
            </a:r>
          </a:p>
        </p:txBody>
      </p:sp>
      <p:sp>
        <p:nvSpPr>
          <p:cNvPr id="3" name="2 Marcador de contenido"/>
          <p:cNvSpPr>
            <a:spLocks noGrp="1"/>
          </p:cNvSpPr>
          <p:nvPr>
            <p:ph idx="1"/>
          </p:nvPr>
        </p:nvSpPr>
        <p:spPr>
          <a:xfrm>
            <a:off x="457200" y="908720"/>
            <a:ext cx="8229600" cy="5760640"/>
          </a:xfrm>
        </p:spPr>
        <p:txBody>
          <a:bodyPr>
            <a:normAutofit fontScale="62500" lnSpcReduction="20000"/>
          </a:bodyPr>
          <a:lstStyle/>
          <a:p>
            <a:pPr algn="just"/>
            <a:r>
              <a:rPr lang="es-ES" dirty="0"/>
              <a:t>En este mismo sentido se pronuncia la reciente sentencia de la </a:t>
            </a:r>
            <a:r>
              <a:rPr lang="es-ES" b="1" dirty="0">
                <a:solidFill>
                  <a:srgbClr val="FF0000"/>
                </a:solidFill>
              </a:rPr>
              <a:t>Audiencia Provincial de Asturias (Sección 6ª) de 11 de noviembre de 2013</a:t>
            </a:r>
            <a:r>
              <a:rPr lang="es-ES" b="1" dirty="0"/>
              <a:t>,</a:t>
            </a:r>
            <a:r>
              <a:rPr lang="es-ES" dirty="0"/>
              <a:t> que es muy ilustrativa </a:t>
            </a:r>
            <a:r>
              <a:rPr lang="es-ES" b="1" u="sng" dirty="0">
                <a:solidFill>
                  <a:srgbClr val="0070C0"/>
                </a:solidFill>
              </a:rPr>
              <a:t>pues entiende que claramente están cubiertas las gestiones extrajudiciales o amistosas, sin poder condicionarlas a que las mismas sean prestadas por la propia aseguradora</a:t>
            </a:r>
            <a:r>
              <a:rPr lang="es-ES" dirty="0"/>
              <a:t>, pues “</a:t>
            </a:r>
            <a:r>
              <a:rPr lang="es-ES" i="1" dirty="0"/>
              <a:t>no puede aceptarse la interpretación restrictiva que se propugna del condicionado general, en el que prácticamente se transcribe la regulación legal que de este seguro de defensa jurídica se hace en el art. 76 de la LCS, que fue introducido por la Ley 21/90 de 19 de diciembre, para la adaptar el Derecho Español a la Directiva 88/357/ CC, entre otras razones porque </a:t>
            </a:r>
            <a:r>
              <a:rPr lang="es-ES" b="1" i="1" u="sng" dirty="0">
                <a:solidFill>
                  <a:srgbClr val="0070C0"/>
                </a:solidFill>
              </a:rPr>
              <a:t>no puede considerarse la gestión previa a la interposición de la demanda como algo ajeno y distinto al procedimiento judicial en sí, sino como un acto preparatorio del procedimiento judicial, propio de una correcta práctica profesional y beneficioso para los asegurados, pues les consigue una rápida satisfacción de sus intereses y les evita las molestias e incertidumbre propias de todo procedimiento judicial</a:t>
            </a:r>
            <a:r>
              <a:rPr lang="es-ES" i="1" dirty="0"/>
              <a:t>, y para la propia aseguradora, puesto que los gastos de defensa judicial serán menores que si se presenta la demanda. Por consiguiente, la expresión "procedimiento judicial" que se emplea en el art. 76.a de la Ley del Contrato de Seguro </a:t>
            </a:r>
            <a:r>
              <a:rPr lang="es-ES" b="1" i="1" u="sng" dirty="0">
                <a:solidFill>
                  <a:srgbClr val="0070C0"/>
                </a:solidFill>
              </a:rPr>
              <a:t>ha de ser interpretada como comprensiva de las gestiones previas a la interposición de la demanda que pueden finalizar en un acuerdo extrajudicial satisfactorio para los intereses del asegurado, como así lo han venido sosteniendo, en forma mayoritaria, las decisiones de las Audiencias dictadas resolviendo esta cuestión</a:t>
            </a:r>
            <a:r>
              <a:rPr lang="es-ES" i="1" dirty="0"/>
              <a:t>, entre otras la sentencia de 24 de octubre de 2011 la Audiencia Provincial de Sevilla, la de 28 de marzo de 2008, de la Audiencia Provincial de Barcelona, y esta misma Audiencia, así la Sección Primera en su sentencia de fecha 4 de mayo de 2011, la de 19 de julio de 2007 de la Sección 4ª y la de esta misma Sala en su sentencia de 14 de julio de 2003”. </a:t>
            </a:r>
            <a:endParaRPr lang="es-ES" dirty="0"/>
          </a:p>
          <a:p>
            <a:endParaRPr lang="es-E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 </a:t>
            </a:r>
          </a:p>
        </p:txBody>
      </p:sp>
      <p:sp>
        <p:nvSpPr>
          <p:cNvPr id="3" name="2 Marcador de contenido"/>
          <p:cNvSpPr>
            <a:spLocks noGrp="1"/>
          </p:cNvSpPr>
          <p:nvPr>
            <p:ph idx="1"/>
          </p:nvPr>
        </p:nvSpPr>
        <p:spPr>
          <a:xfrm>
            <a:off x="457200" y="1124744"/>
            <a:ext cx="8229600" cy="5199856"/>
          </a:xfrm>
        </p:spPr>
        <p:txBody>
          <a:bodyPr>
            <a:normAutofit fontScale="85000" lnSpcReduction="20000"/>
          </a:bodyPr>
          <a:lstStyle/>
          <a:p>
            <a:pPr algn="just"/>
            <a:r>
              <a:rPr lang="es-ES" b="1" u="sng" dirty="0">
                <a:solidFill>
                  <a:srgbClr val="FF0000"/>
                </a:solidFill>
              </a:rPr>
              <a:t>Sentencia de la Audiencia Provincial de Barcelona (Sección 13ª), de 29 de mayo de 2012</a:t>
            </a:r>
            <a:r>
              <a:rPr lang="es-ES" b="1" dirty="0">
                <a:solidFill>
                  <a:srgbClr val="FF0000"/>
                </a:solidFill>
              </a:rPr>
              <a:t> </a:t>
            </a:r>
            <a:r>
              <a:rPr lang="es-ES" b="1" dirty="0"/>
              <a:t>(</a:t>
            </a:r>
            <a:r>
              <a:rPr lang="es-ES" dirty="0"/>
              <a:t>SAP de Barcelona (Sección 13ª) 323/2012, de 29 mayo, AC 2012\1055), que dice: </a:t>
            </a:r>
            <a:r>
              <a:rPr lang="es-ES" i="1" dirty="0"/>
              <a:t>“En este caso, en la garantía de Defensa Jurídica y Reclamación, no hay una exclusión claramente expresada de la reclamación por lucro cesante, que haya sido específicamente aceptada por el asegurado, por lo que la cobertura de la aseguradora, de conformidad con lo previsto en el artículo 76 a) de la Ley de Contrato de Seguro, </a:t>
            </a:r>
            <a:r>
              <a:rPr lang="es-ES" b="1" i="1" u="sng" dirty="0">
                <a:solidFill>
                  <a:srgbClr val="0070C0"/>
                </a:solidFill>
              </a:rPr>
              <a:t>alcanza en toda su amplitud los servicios de asistencia jurídica extrajudicial, sin limitación alguna por razón de la naturaleza del daño o perjuicio en el local asegurado</a:t>
            </a:r>
            <a:r>
              <a:rPr lang="es-ES" i="1" dirty="0"/>
              <a:t>. En consecuencia, procede la estimación de la pretensión de condena de la demandada al pago de la minuta de honorarios por importe de 1.130 €, que no ha sido propuesta ninguna prueba que permita alcanzar la conclusión probatoria de que pueda considerarse indebida o excesiva, procediendo, en definitiva, la estimación de la demanda, y por consiguiente la estimación del recurso de apelación de la parte demandante.”</a:t>
            </a:r>
            <a:endParaRPr lang="es-ES" dirty="0"/>
          </a:p>
          <a:p>
            <a:endParaRPr lang="es-ES" dirty="0"/>
          </a:p>
          <a:p>
            <a:endParaRPr lang="es-E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3B8F-8B7B-9A67-3863-3B8517A139C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5A8D366-76DE-7515-40A0-60080D245104}"/>
              </a:ext>
            </a:extLst>
          </p:cNvPr>
          <p:cNvSpPr>
            <a:spLocks noGrp="1"/>
          </p:cNvSpPr>
          <p:nvPr>
            <p:ph type="title"/>
          </p:nvPr>
        </p:nvSpPr>
        <p:spPr>
          <a:xfrm>
            <a:off x="457200" y="704088"/>
            <a:ext cx="8229600" cy="708688"/>
          </a:xfrm>
        </p:spPr>
        <p:txBody>
          <a:bodyPr>
            <a:normAutofit fontScale="90000"/>
          </a:bodyPr>
          <a:lstStyle/>
          <a:p>
            <a:pPr algn="ctr"/>
            <a:r>
              <a:rPr lang="es-ES" b="1" dirty="0"/>
              <a:t>EN CONTRA </a:t>
            </a:r>
            <a:br>
              <a:rPr lang="es-ES" dirty="0"/>
            </a:br>
            <a:r>
              <a:rPr lang="es-ES" dirty="0"/>
              <a:t>(reclamaciones extrajudiciales)</a:t>
            </a:r>
          </a:p>
        </p:txBody>
      </p:sp>
      <p:sp>
        <p:nvSpPr>
          <p:cNvPr id="3" name="Marcador de contenido 2">
            <a:extLst>
              <a:ext uri="{FF2B5EF4-FFF2-40B4-BE49-F238E27FC236}">
                <a16:creationId xmlns:a16="http://schemas.microsoft.com/office/drawing/2014/main" id="{7B543835-787B-7CD7-229E-8C91C613EF0F}"/>
              </a:ext>
            </a:extLst>
          </p:cNvPr>
          <p:cNvSpPr>
            <a:spLocks noGrp="1"/>
          </p:cNvSpPr>
          <p:nvPr>
            <p:ph idx="1"/>
          </p:nvPr>
        </p:nvSpPr>
        <p:spPr>
          <a:xfrm>
            <a:off x="457200" y="1412776"/>
            <a:ext cx="8229600" cy="4911824"/>
          </a:xfrm>
        </p:spPr>
        <p:txBody>
          <a:bodyPr>
            <a:normAutofit fontScale="92500"/>
          </a:bodyPr>
          <a:lstStyle/>
          <a:p>
            <a:r>
              <a:rPr lang="es-ES" dirty="0"/>
              <a:t>AP Málaga, S. 7ª, S. 37/2018, 07-05-2018.</a:t>
            </a:r>
          </a:p>
          <a:p>
            <a:r>
              <a:rPr lang="es-ES" dirty="0"/>
              <a:t>AP Asturias, S. 5ª, S. 168/2024, de 05-04-2024.*</a:t>
            </a:r>
          </a:p>
          <a:p>
            <a:r>
              <a:rPr lang="es-ES" dirty="0"/>
              <a:t>AP Cádiz, S. 8ª, S. 35/2021, de 19-02-2021:</a:t>
            </a:r>
          </a:p>
          <a:p>
            <a:pPr algn="just"/>
            <a:r>
              <a:rPr lang="es-ES" sz="1800" b="0" i="0" u="none" strike="noStrike" baseline="0" dirty="0">
                <a:solidFill>
                  <a:srgbClr val="000000"/>
                </a:solidFill>
                <a:latin typeface="Times New Roman" panose="02020603050405020304" pitchFamily="18" charset="0"/>
              </a:rPr>
              <a:t>“Por lo tanto, las coberturas que contempla la normativa legal son, en primer lugar, el derecho a la libre designación de profesionales para la defensa de los intereses del asegurado, pero cuando sean consecuencia de su intervención en un procedimiento judicial, administrativo o arbitral. Y, en segundo término, la asistencia jurídica extrajudicial derivada de la cobertura del seguro siempre y cuando se haga a través de la estructura jurídica de la propia entidad aseguradora. </a:t>
            </a:r>
          </a:p>
          <a:p>
            <a:pPr marL="0" indent="0" algn="just">
              <a:buNone/>
            </a:pPr>
            <a:endParaRPr lang="es-ES" sz="1800" b="0" i="0" u="none" strike="noStrike" baseline="0" dirty="0">
              <a:solidFill>
                <a:srgbClr val="000000"/>
              </a:solidFill>
              <a:latin typeface="Times New Roman" panose="02020603050405020304" pitchFamily="18" charset="0"/>
            </a:endParaRPr>
          </a:p>
          <a:p>
            <a:pPr algn="just"/>
            <a:r>
              <a:rPr lang="es-ES" sz="1800" b="0" i="0" u="none" strike="noStrike" baseline="0" dirty="0">
                <a:solidFill>
                  <a:srgbClr val="000000"/>
                </a:solidFill>
                <a:latin typeface="Times New Roman" panose="02020603050405020304" pitchFamily="18" charset="0"/>
              </a:rPr>
              <a:t>“Dicho de otro modo, la Ley de Contrato de Seguro diferencia entre procedimiento judicial, administrativo o arbitral y asistencia extrajudicial. Respecto de los primeros, que abarca cualquier clase de procedimiento, se reconoce al asegurado o tomador el derecho de libre designación de Abogado y Procurador. Respecto de los segundos, gestiones y asesoramiento extrajudicial, se garantiza por Ley de manera exclusiva la asistencia jurídica por la aseguradora a través de sus propios servicios jurídicos. </a:t>
            </a:r>
            <a:endParaRPr lang="es-ES" dirty="0"/>
          </a:p>
        </p:txBody>
      </p:sp>
    </p:spTree>
    <p:extLst>
      <p:ext uri="{BB962C8B-B14F-4D97-AF65-F5344CB8AC3E}">
        <p14:creationId xmlns:p14="http://schemas.microsoft.com/office/powerpoint/2010/main" val="4053532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EAD50-722C-FE8E-F964-164F0A356DB0}"/>
              </a:ext>
            </a:extLst>
          </p:cNvPr>
          <p:cNvSpPr>
            <a:spLocks noGrp="1"/>
          </p:cNvSpPr>
          <p:nvPr>
            <p:ph type="title"/>
          </p:nvPr>
        </p:nvSpPr>
        <p:spPr>
          <a:xfrm>
            <a:off x="457200" y="704088"/>
            <a:ext cx="8229600" cy="708688"/>
          </a:xfrm>
        </p:spPr>
        <p:txBody>
          <a:bodyPr>
            <a:normAutofit fontScale="90000"/>
          </a:bodyPr>
          <a:lstStyle/>
          <a:p>
            <a:pPr algn="ctr"/>
            <a:r>
              <a:rPr lang="es-ES" dirty="0"/>
              <a:t>(…)</a:t>
            </a:r>
          </a:p>
        </p:txBody>
      </p:sp>
      <p:sp>
        <p:nvSpPr>
          <p:cNvPr id="3" name="Marcador de contenido 2">
            <a:extLst>
              <a:ext uri="{FF2B5EF4-FFF2-40B4-BE49-F238E27FC236}">
                <a16:creationId xmlns:a16="http://schemas.microsoft.com/office/drawing/2014/main" id="{5C2F13AB-0556-9F87-FD1C-1E1F5F364A96}"/>
              </a:ext>
            </a:extLst>
          </p:cNvPr>
          <p:cNvSpPr>
            <a:spLocks noGrp="1"/>
          </p:cNvSpPr>
          <p:nvPr>
            <p:ph idx="1"/>
          </p:nvPr>
        </p:nvSpPr>
        <p:spPr>
          <a:xfrm>
            <a:off x="457200" y="1700808"/>
            <a:ext cx="8229600" cy="4623792"/>
          </a:xfrm>
        </p:spPr>
        <p:txBody>
          <a:bodyPr>
            <a:noAutofit/>
          </a:bodyPr>
          <a:lstStyle/>
          <a:p>
            <a:pPr algn="just"/>
            <a:r>
              <a:rPr lang="es-ES" sz="2000" b="0" i="0" u="none" strike="noStrike" baseline="0" dirty="0">
                <a:solidFill>
                  <a:srgbClr val="000000"/>
                </a:solidFill>
                <a:latin typeface="Times New Roman" panose="02020603050405020304" pitchFamily="18" charset="0"/>
              </a:rPr>
              <a:t>“Previsión legal a la que se ajusta el clausulado de las condiciones generales del contrato y la póliza que, de un lado, reconoce al asegurado el derecho a elegir libremente el procurador y abogado que hayan de representarle y defenderle en cualquier clase de procedimiento y, de otro, reserva a la aseguradora de manera exclusiva la realización de todas aquellas gestiones y trámites extrajudiciales que en materia legal precise el asegurado. </a:t>
            </a:r>
          </a:p>
          <a:p>
            <a:pPr marL="0" indent="0" algn="just">
              <a:buNone/>
            </a:pPr>
            <a:endParaRPr lang="es-ES" sz="2000" b="0" i="0" u="none" strike="noStrike" baseline="0" dirty="0">
              <a:solidFill>
                <a:srgbClr val="000000"/>
              </a:solidFill>
              <a:latin typeface="Times New Roman" panose="02020603050405020304" pitchFamily="18" charset="0"/>
            </a:endParaRPr>
          </a:p>
          <a:p>
            <a:pPr algn="just"/>
            <a:r>
              <a:rPr lang="es-ES" sz="2000" b="0" i="0" u="none" strike="noStrike" baseline="0" dirty="0">
                <a:solidFill>
                  <a:srgbClr val="000000"/>
                </a:solidFill>
                <a:latin typeface="Times New Roman" panose="02020603050405020304" pitchFamily="18" charset="0"/>
              </a:rPr>
              <a:t>“Carece, pues, de cobertura legal y paccionada la reclamación que se formula en relación con los gastos por gestiones y asesoramiento jurídico extrajudicial sin que pueda darse una interpretación contraria a la propia normativa legal y contractual estipulada en la póliza, conforme a la cual solo se comprende la prestación de los servicios de asistencia jurídica extrajudicial cuando se efectúe a través de los propios servicios jurídicos de la compañía.” </a:t>
            </a:r>
            <a:endParaRPr lang="es-ES" sz="2000" dirty="0"/>
          </a:p>
        </p:txBody>
      </p:sp>
    </p:spTree>
    <p:extLst>
      <p:ext uri="{BB962C8B-B14F-4D97-AF65-F5344CB8AC3E}">
        <p14:creationId xmlns:p14="http://schemas.microsoft.com/office/powerpoint/2010/main" val="408479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197DFB-9D97-1981-11D7-CF70684DD0B9}"/>
              </a:ext>
            </a:extLst>
          </p:cNvPr>
          <p:cNvSpPr>
            <a:spLocks noGrp="1"/>
          </p:cNvSpPr>
          <p:nvPr>
            <p:ph type="title"/>
          </p:nvPr>
        </p:nvSpPr>
        <p:spPr>
          <a:xfrm>
            <a:off x="457200" y="704088"/>
            <a:ext cx="8229600" cy="780696"/>
          </a:xfrm>
        </p:spPr>
        <p:txBody>
          <a:bodyPr>
            <a:normAutofit fontScale="90000"/>
          </a:bodyPr>
          <a:lstStyle/>
          <a:p>
            <a:r>
              <a:rPr lang="es-ES" dirty="0"/>
              <a:t>Directiva 2009/138/CE, 25-11-2009</a:t>
            </a:r>
          </a:p>
        </p:txBody>
      </p:sp>
      <p:sp>
        <p:nvSpPr>
          <p:cNvPr id="3" name="Marcador de contenido 2">
            <a:extLst>
              <a:ext uri="{FF2B5EF4-FFF2-40B4-BE49-F238E27FC236}">
                <a16:creationId xmlns:a16="http://schemas.microsoft.com/office/drawing/2014/main" id="{342B98EA-D451-449D-9621-9EB2451576D5}"/>
              </a:ext>
            </a:extLst>
          </p:cNvPr>
          <p:cNvSpPr>
            <a:spLocks noGrp="1"/>
          </p:cNvSpPr>
          <p:nvPr>
            <p:ph idx="1"/>
          </p:nvPr>
        </p:nvSpPr>
        <p:spPr/>
        <p:txBody>
          <a:bodyPr>
            <a:normAutofit fontScale="55000" lnSpcReduction="20000"/>
          </a:bodyPr>
          <a:lstStyle/>
          <a:p>
            <a:endParaRPr lang="es-ES" sz="1800" b="0" i="0" u="none" strike="noStrike" baseline="0" dirty="0">
              <a:solidFill>
                <a:srgbClr val="000000"/>
              </a:solidFill>
              <a:latin typeface="EUAlbertina"/>
            </a:endParaRPr>
          </a:p>
          <a:p>
            <a:r>
              <a:rPr lang="es-ES" sz="3300" b="0" i="0" u="none" strike="noStrike" baseline="0" dirty="0">
                <a:solidFill>
                  <a:srgbClr val="211D1E"/>
                </a:solidFill>
                <a:latin typeface="EUAlbertina"/>
              </a:rPr>
              <a:t>Sección 4</a:t>
            </a:r>
          </a:p>
          <a:p>
            <a:endParaRPr lang="es-ES" sz="3300" b="0" i="0" u="none" strike="noStrike" baseline="0" dirty="0">
              <a:solidFill>
                <a:srgbClr val="211D1E"/>
              </a:solidFill>
              <a:latin typeface="EUAlbertina"/>
            </a:endParaRPr>
          </a:p>
          <a:p>
            <a:r>
              <a:rPr lang="es-ES" sz="3300" b="1" i="0" u="none" strike="noStrike" baseline="0" dirty="0">
                <a:solidFill>
                  <a:srgbClr val="211D1E"/>
                </a:solidFill>
                <a:latin typeface="EUAlbertina"/>
              </a:rPr>
              <a:t>Seguro de defensa jurídica</a:t>
            </a:r>
            <a:endParaRPr lang="es-ES" sz="3300" b="0" i="0" u="none" strike="noStrike" baseline="0" dirty="0">
              <a:solidFill>
                <a:srgbClr val="211D1E"/>
              </a:solidFill>
              <a:latin typeface="EUAlbertina"/>
            </a:endParaRPr>
          </a:p>
          <a:p>
            <a:r>
              <a:rPr lang="es-ES" sz="3300" b="0" i="1" u="none" strike="noStrike" baseline="0" dirty="0">
                <a:solidFill>
                  <a:srgbClr val="211D1E"/>
                </a:solidFill>
                <a:latin typeface="EUAlbertina"/>
              </a:rPr>
              <a:t>Artículo 198</a:t>
            </a:r>
            <a:endParaRPr lang="es-ES" sz="3300" b="0" i="0" u="none" strike="noStrike" baseline="0" dirty="0">
              <a:solidFill>
                <a:srgbClr val="211D1E"/>
              </a:solidFill>
              <a:latin typeface="EUAlbertina"/>
            </a:endParaRPr>
          </a:p>
          <a:p>
            <a:r>
              <a:rPr lang="es-ES" sz="3300" b="1" i="0" u="none" strike="noStrike" baseline="0" dirty="0">
                <a:solidFill>
                  <a:srgbClr val="211D1E"/>
                </a:solidFill>
                <a:latin typeface="EUAlbertina"/>
              </a:rPr>
              <a:t>Ámbito de aplicación de la presente sección</a:t>
            </a:r>
          </a:p>
          <a:p>
            <a:pPr algn="just"/>
            <a:r>
              <a:rPr lang="es-ES" sz="3300" b="0" i="0" u="none" strike="noStrike" baseline="0" dirty="0">
                <a:solidFill>
                  <a:srgbClr val="211D1E"/>
                </a:solidFill>
                <a:latin typeface="EUAlbertina"/>
              </a:rPr>
              <a:t>1. La presente sección se aplicará al seguro de defensa jurídica, clasificado en el ramo 17 de la parte A del anexo I, en virtud del cual una empresa de seguros se compromete, a cambio del pago de una prima, </a:t>
            </a:r>
            <a:r>
              <a:rPr lang="es-ES" sz="3300" b="0" i="0" u="none" strike="noStrike" baseline="0" dirty="0">
                <a:solidFill>
                  <a:srgbClr val="211D1E"/>
                </a:solidFill>
                <a:highlight>
                  <a:srgbClr val="FFFF00"/>
                </a:highlight>
                <a:latin typeface="EUAlbertina"/>
              </a:rPr>
              <a:t>a hacerse cargo de los gastos de procedimiento judicial y proporcionar otros servicios directamente derivados de la cobertura de seguro</a:t>
            </a:r>
            <a:r>
              <a:rPr lang="es-ES" sz="3300" b="0" i="0" u="none" strike="noStrike" baseline="0" dirty="0">
                <a:solidFill>
                  <a:srgbClr val="211D1E"/>
                </a:solidFill>
                <a:latin typeface="EUAlbertina"/>
              </a:rPr>
              <a:t>, en particular con vistas a: </a:t>
            </a:r>
          </a:p>
          <a:p>
            <a:pPr algn="just"/>
            <a:r>
              <a:rPr lang="es-ES" sz="3300" b="0" i="0" u="none" strike="noStrike" baseline="0" dirty="0">
                <a:solidFill>
                  <a:srgbClr val="211D1E"/>
                </a:solidFill>
                <a:latin typeface="EUAlbertina"/>
              </a:rPr>
              <a:t>garantizar una indemnización del daño sufrido por el asegurado, </a:t>
            </a:r>
            <a:r>
              <a:rPr lang="es-ES" sz="3600" b="1" i="0" u="none" strike="noStrike" baseline="0" dirty="0">
                <a:solidFill>
                  <a:srgbClr val="00B050"/>
                </a:solidFill>
                <a:highlight>
                  <a:srgbClr val="FFFF00"/>
                </a:highlight>
                <a:latin typeface="EUAlbertina"/>
              </a:rPr>
              <a:t>de forma amistosa o en un procedimiento civil o penal</a:t>
            </a:r>
            <a:r>
              <a:rPr lang="es-ES" sz="3300" b="0" i="0" u="none" strike="noStrike" baseline="0" dirty="0">
                <a:solidFill>
                  <a:srgbClr val="211D1E"/>
                </a:solidFill>
                <a:latin typeface="EUAlbertina"/>
              </a:rPr>
              <a:t>;</a:t>
            </a:r>
          </a:p>
          <a:p>
            <a:r>
              <a:rPr lang="es-ES" sz="3300" b="0" i="0" u="none" strike="noStrike" baseline="0" dirty="0">
                <a:solidFill>
                  <a:srgbClr val="211D1E"/>
                </a:solidFill>
                <a:latin typeface="EUAlbertina"/>
              </a:rPr>
              <a:t>defender o representar al asegurado en un procedimiento civil, penal, administrativo o de otra naturaleza, o contra una reclamación de la que este sea objeto.</a:t>
            </a:r>
          </a:p>
          <a:p>
            <a:pPr marL="0" indent="0">
              <a:buNone/>
            </a:pPr>
            <a:endParaRPr lang="es-ES" dirty="0"/>
          </a:p>
        </p:txBody>
      </p:sp>
    </p:spTree>
    <p:extLst>
      <p:ext uri="{BB962C8B-B14F-4D97-AF65-F5344CB8AC3E}">
        <p14:creationId xmlns:p14="http://schemas.microsoft.com/office/powerpoint/2010/main" val="1773555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852704"/>
          </a:xfrm>
        </p:spPr>
        <p:txBody>
          <a:bodyPr>
            <a:normAutofit fontScale="90000"/>
          </a:bodyPr>
          <a:lstStyle/>
          <a:p>
            <a:pPr algn="ctr"/>
            <a:r>
              <a:rPr lang="es-ES" b="1" dirty="0"/>
              <a:t>INTERVENCIÓN DEL PROCURADOR</a:t>
            </a:r>
          </a:p>
        </p:txBody>
      </p:sp>
      <p:sp>
        <p:nvSpPr>
          <p:cNvPr id="3" name="2 Marcador de contenido"/>
          <p:cNvSpPr>
            <a:spLocks noGrp="1"/>
          </p:cNvSpPr>
          <p:nvPr>
            <p:ph idx="1"/>
          </p:nvPr>
        </p:nvSpPr>
        <p:spPr/>
        <p:txBody>
          <a:bodyPr>
            <a:normAutofit fontScale="70000" lnSpcReduction="20000"/>
          </a:bodyPr>
          <a:lstStyle/>
          <a:p>
            <a:pPr algn="just"/>
            <a:r>
              <a:rPr lang="es-ES_tradnl" dirty="0"/>
              <a:t>En lo que respecta a la cobertura de los gastos por la </a:t>
            </a:r>
            <a:r>
              <a:rPr lang="es-ES_tradnl" b="1" u="sng" dirty="0"/>
              <a:t>intervención del procurador</a:t>
            </a:r>
            <a:r>
              <a:rPr lang="es-ES_tradnl" dirty="0"/>
              <a:t> en aquellos asuntos en que </a:t>
            </a:r>
            <a:r>
              <a:rPr lang="es-ES_tradnl" u="sng" dirty="0"/>
              <a:t>no sea preceptiva su intervención</a:t>
            </a:r>
            <a:r>
              <a:rPr lang="es-ES_tradnl" dirty="0"/>
              <a:t>, las Sentencias siguientes contemplan dicha posibilidad sin objeción y por las razones que constan en las mismas:</a:t>
            </a:r>
            <a:endParaRPr lang="es-ES" dirty="0"/>
          </a:p>
          <a:p>
            <a:endParaRPr lang="es-ES" dirty="0"/>
          </a:p>
          <a:p>
            <a:pPr lvl="0"/>
            <a:r>
              <a:rPr lang="es-ES" b="1" dirty="0"/>
              <a:t>SAP de Asturias 514/2004 de 17-12-2004 (Sección 4ª)</a:t>
            </a:r>
            <a:r>
              <a:rPr lang="es-ES" dirty="0"/>
              <a:t>, JUR 2005/28938: </a:t>
            </a:r>
          </a:p>
          <a:p>
            <a:endParaRPr lang="es-ES" dirty="0"/>
          </a:p>
          <a:p>
            <a:pPr algn="just">
              <a:buNone/>
            </a:pPr>
            <a:r>
              <a:rPr lang="es-ES" dirty="0"/>
              <a:t>	“</a:t>
            </a:r>
            <a:r>
              <a:rPr lang="es-ES" i="1" dirty="0"/>
              <a:t>...tanto porque no se formuló al contestar la demanda esa oposición, como porque la intervención de dicho profesional, </a:t>
            </a:r>
            <a:r>
              <a:rPr lang="es-ES" b="1" i="1" u="sng" dirty="0">
                <a:solidFill>
                  <a:srgbClr val="FF0000"/>
                </a:solidFill>
              </a:rPr>
              <a:t>aunque no sea procesalmente necesaria, sí resulta notoriamente conveniente</a:t>
            </a:r>
            <a:r>
              <a:rPr lang="es-ES" b="1" i="1" dirty="0">
                <a:solidFill>
                  <a:srgbClr val="FF0000"/>
                </a:solidFill>
              </a:rPr>
              <a:t> </a:t>
            </a:r>
            <a:r>
              <a:rPr lang="es-ES" i="1" dirty="0"/>
              <a:t>para mantener, tanto al perjudicado como a su abogado, informados del curso de los autos y formular, en su caso, las pretensiones pertinentes; por lo que </a:t>
            </a:r>
            <a:r>
              <a:rPr lang="es-ES" b="1" i="1" dirty="0">
                <a:solidFill>
                  <a:srgbClr val="FF0000"/>
                </a:solidFill>
              </a:rPr>
              <a:t>no cabe considerar que la reclamación de sus derechos resulte abusiva o excluida de la cobertura</a:t>
            </a:r>
            <a:r>
              <a:rPr lang="es-ES" b="1" i="1" dirty="0"/>
              <a:t>.</a:t>
            </a:r>
            <a:r>
              <a:rPr lang="es-ES" dirty="0"/>
              <a:t>”</a:t>
            </a:r>
          </a:p>
          <a:p>
            <a:endParaRPr lang="es-ES" dirty="0"/>
          </a:p>
          <a:p>
            <a:pPr lvl="0" algn="just"/>
            <a:r>
              <a:rPr lang="es-ES" b="1" dirty="0"/>
              <a:t>SAP de Valencia 240/2004 de 29-04-2004 (Sección 9ª)</a:t>
            </a:r>
            <a:r>
              <a:rPr lang="es-ES" dirty="0"/>
              <a:t>, AC 2004/2399, en la que </a:t>
            </a:r>
            <a:r>
              <a:rPr lang="es-ES" b="1" dirty="0"/>
              <a:t>se admite el pago de los honorarios del procurador</a:t>
            </a:r>
            <a:r>
              <a:rPr lang="es-ES" dirty="0"/>
              <a:t>, por entender que </a:t>
            </a:r>
            <a:r>
              <a:rPr lang="es-ES" u="sng" dirty="0"/>
              <a:t>la compañía había admitido tácitamente su intervención, sin alegar nada en contra en el momento en que debió de hacerlo</a:t>
            </a:r>
            <a:r>
              <a:rPr lang="es-ES" dirty="0"/>
              <a:t>.</a:t>
            </a:r>
          </a:p>
          <a:p>
            <a:endParaRPr lang="es-ES" dirty="0"/>
          </a:p>
          <a:p>
            <a:endParaRPr lang="es-ES" dirty="0"/>
          </a:p>
          <a:p>
            <a:endParaRPr lang="es-E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 </a:t>
            </a:r>
          </a:p>
        </p:txBody>
      </p:sp>
      <p:sp>
        <p:nvSpPr>
          <p:cNvPr id="3" name="2 Marcador de contenido"/>
          <p:cNvSpPr>
            <a:spLocks noGrp="1"/>
          </p:cNvSpPr>
          <p:nvPr>
            <p:ph idx="1"/>
          </p:nvPr>
        </p:nvSpPr>
        <p:spPr>
          <a:xfrm>
            <a:off x="457200" y="764704"/>
            <a:ext cx="8229600" cy="5559896"/>
          </a:xfrm>
        </p:spPr>
        <p:txBody>
          <a:bodyPr>
            <a:normAutofit fontScale="70000" lnSpcReduction="20000"/>
          </a:bodyPr>
          <a:lstStyle/>
          <a:p>
            <a:pPr>
              <a:buNone/>
            </a:pPr>
            <a:endParaRPr lang="es-ES" sz="2900" dirty="0"/>
          </a:p>
          <a:p>
            <a:pPr lvl="0"/>
            <a:r>
              <a:rPr lang="es-ES" sz="2900" b="1" dirty="0"/>
              <a:t>SAP de Asturias de 11-11-2013</a:t>
            </a:r>
            <a:r>
              <a:rPr lang="es-ES" sz="2900" dirty="0"/>
              <a:t> (Sección 6ª).</a:t>
            </a:r>
          </a:p>
          <a:p>
            <a:endParaRPr lang="es-ES" sz="2900" dirty="0"/>
          </a:p>
          <a:p>
            <a:pPr lvl="0"/>
            <a:r>
              <a:rPr lang="es-ES" sz="2900" b="1" dirty="0"/>
              <a:t>SAP de Sevilla de 24-10-2011</a:t>
            </a:r>
            <a:r>
              <a:rPr lang="es-ES" sz="2900" dirty="0"/>
              <a:t>.</a:t>
            </a:r>
          </a:p>
          <a:p>
            <a:endParaRPr lang="es-ES" sz="2900" dirty="0"/>
          </a:p>
          <a:p>
            <a:pPr lvl="0"/>
            <a:r>
              <a:rPr lang="es-ES" sz="2900" b="1" dirty="0"/>
              <a:t>SAP de Barcelona de 28-03-2008</a:t>
            </a:r>
            <a:r>
              <a:rPr lang="es-ES" sz="2900" dirty="0"/>
              <a:t>.</a:t>
            </a:r>
          </a:p>
          <a:p>
            <a:endParaRPr lang="es-ES" sz="2900" dirty="0"/>
          </a:p>
          <a:p>
            <a:pPr lvl="0"/>
            <a:r>
              <a:rPr lang="es-ES" sz="2900" b="1" dirty="0"/>
              <a:t>SAP de Barcelona 04-05-2011</a:t>
            </a:r>
            <a:r>
              <a:rPr lang="es-ES" sz="2900" dirty="0"/>
              <a:t> (Sección 1ª).</a:t>
            </a:r>
          </a:p>
          <a:p>
            <a:endParaRPr lang="es-ES" sz="2900" dirty="0"/>
          </a:p>
          <a:p>
            <a:pPr lvl="0"/>
            <a:r>
              <a:rPr lang="es-ES" sz="2900" b="1" dirty="0"/>
              <a:t>SAP de Barcelona 19-07-2007</a:t>
            </a:r>
            <a:r>
              <a:rPr lang="es-ES" sz="2900" dirty="0"/>
              <a:t> (Sección 4ª).</a:t>
            </a:r>
          </a:p>
          <a:p>
            <a:endParaRPr lang="es-ES" sz="2900" dirty="0"/>
          </a:p>
          <a:p>
            <a:pPr lvl="0"/>
            <a:r>
              <a:rPr lang="es-ES" sz="2900" b="1" dirty="0"/>
              <a:t>SAP de Barcelona 14-07-2003</a:t>
            </a:r>
            <a:r>
              <a:rPr lang="es-ES" sz="2900" dirty="0"/>
              <a:t> (Sección 4ª).</a:t>
            </a:r>
          </a:p>
          <a:p>
            <a:endParaRPr lang="es-ES" sz="2900" dirty="0"/>
          </a:p>
          <a:p>
            <a:pPr algn="just"/>
            <a:r>
              <a:rPr lang="es-ES" sz="2900" dirty="0"/>
              <a:t>Hay que significar que la demandada, tras conocer la designación fehaciente del abogado y del procurador efectuada por las aseguradas –según se ha acreditado-, no rehusó la misma ni opuso razón alguna, lo que entra en concordancia con lo recogido en la </a:t>
            </a:r>
            <a:r>
              <a:rPr lang="es-ES" sz="2900" b="1" dirty="0"/>
              <a:t>SAP de Valencia 240/2004 de 29-04-2004 (Sección 9ª)</a:t>
            </a:r>
            <a:r>
              <a:rPr lang="es-ES" sz="2900" dirty="0"/>
              <a:t>, AC 2004/2399.</a:t>
            </a:r>
          </a:p>
          <a:p>
            <a:endParaRPr lang="es-E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924712"/>
          </a:xfrm>
        </p:spPr>
        <p:txBody>
          <a:bodyPr/>
          <a:lstStyle/>
          <a:p>
            <a:pPr algn="ctr"/>
            <a:r>
              <a:rPr lang="es-ES" b="1" dirty="0"/>
              <a:t>COBERTURA A OCUPANTES</a:t>
            </a:r>
          </a:p>
        </p:txBody>
      </p:sp>
      <p:sp>
        <p:nvSpPr>
          <p:cNvPr id="3" name="2 Marcador de contenido"/>
          <p:cNvSpPr>
            <a:spLocks noGrp="1"/>
          </p:cNvSpPr>
          <p:nvPr>
            <p:ph idx="1"/>
          </p:nvPr>
        </p:nvSpPr>
        <p:spPr/>
        <p:txBody>
          <a:bodyPr>
            <a:normAutofit fontScale="62500" lnSpcReduction="20000"/>
          </a:bodyPr>
          <a:lstStyle/>
          <a:p>
            <a:pPr algn="just"/>
            <a:r>
              <a:rPr lang="es-ES" b="1" u="sng" dirty="0"/>
              <a:t>En relación a los ocupantes</a:t>
            </a:r>
            <a:r>
              <a:rPr lang="es-ES" dirty="0"/>
              <a:t>, la </a:t>
            </a:r>
            <a:r>
              <a:rPr lang="es-ES" b="1" dirty="0"/>
              <a:t>sentencia de la </a:t>
            </a:r>
            <a:r>
              <a:rPr lang="es-ES" b="1" dirty="0">
                <a:solidFill>
                  <a:srgbClr val="FF0000"/>
                </a:solidFill>
              </a:rPr>
              <a:t>Audiencia Provincial de Alicante (Sección 9ª), de 2 de mayo de 2013</a:t>
            </a:r>
            <a:r>
              <a:rPr lang="es-ES" dirty="0"/>
              <a:t>, </a:t>
            </a:r>
            <a:r>
              <a:rPr lang="es-ES" dirty="0">
                <a:solidFill>
                  <a:srgbClr val="0070C0"/>
                </a:solidFill>
              </a:rPr>
              <a:t>habla sobre el derecho de los ocupantes del vehículo siniestrado a ser beneficiarios de la defensa jurídica</a:t>
            </a:r>
            <a:r>
              <a:rPr lang="es-ES" dirty="0"/>
              <a:t>: “</a:t>
            </a:r>
            <a:r>
              <a:rPr lang="es-ES" b="1" i="1" dirty="0">
                <a:solidFill>
                  <a:srgbClr val="FF0000"/>
                </a:solidFill>
              </a:rPr>
              <a:t>En consecuencia, si los ocupantes del vehículo tienen la condición de asegurados a los efectos del seguro contratado, se trata de una sola póliza de seguro de responsabilidad civil derivada de la circulación de vehículos, en la que se incluye un seguro de defensa jurídica</a:t>
            </a:r>
            <a:r>
              <a:rPr lang="es-ES" i="1" dirty="0"/>
              <a:t>, </a:t>
            </a:r>
            <a:r>
              <a:rPr lang="es-ES" i="1" dirty="0">
                <a:solidFill>
                  <a:srgbClr val="0070C0"/>
                </a:solidFill>
              </a:rPr>
              <a:t>las reseñadas cláusulas son como mínimo oscuras y contradictorias,</a:t>
            </a:r>
            <a:r>
              <a:rPr lang="es-ES" i="1" dirty="0"/>
              <a:t> ya que por un lado concede la facultad de libre elección de profesionales al asegurado, mientras que se le niega dicha facultad a quien también tiene la consideración de asegurado, y en todo caso de perjudicado cubierto por el seguro contratado.</a:t>
            </a:r>
            <a:endParaRPr lang="es-ES" dirty="0"/>
          </a:p>
          <a:p>
            <a:endParaRPr lang="es-ES" dirty="0"/>
          </a:p>
          <a:p>
            <a:pPr algn="just"/>
            <a:r>
              <a:rPr lang="es-ES" i="1" dirty="0"/>
              <a:t>En palabras de la </a:t>
            </a:r>
            <a:r>
              <a:rPr lang="es-ES" b="1" i="1" dirty="0">
                <a:solidFill>
                  <a:srgbClr val="FF0000"/>
                </a:solidFill>
              </a:rPr>
              <a:t>Sentencia de la AP de Asturias de 10 de marzo de 2005</a:t>
            </a:r>
            <a:r>
              <a:rPr lang="es-ES" b="1" i="1" dirty="0"/>
              <a:t>,</a:t>
            </a:r>
            <a:r>
              <a:rPr lang="es-ES" i="1" dirty="0"/>
              <a:t> en un caso análogo, "</a:t>
            </a:r>
            <a:r>
              <a:rPr lang="es-ES" b="1" i="1" dirty="0">
                <a:solidFill>
                  <a:srgbClr val="0070C0"/>
                </a:solidFill>
              </a:rPr>
              <a:t>existe una clara contradicción y oscuridad entre ambas pues por un lado cubre los gastos para el ejercicio de las acciones también del conductor autorizado y de los ocupantes, entre los que deben incluirse los honorarios de letrados sin limitación o exclusión respecto de la libre elección de éstos y de otra parte concede únicamente la libre elección de profesiones al asegurado y no a las otras personas amparadas en estas garantías, tales como el conductor autorizado o los ocupantes</a:t>
            </a:r>
            <a:r>
              <a:rPr lang="es-ES" i="1" dirty="0"/>
              <a:t>. Parece pues que de un lado atribuye la condición de asegurado al conductor autorizado haciéndole de la misma condición que al propietario tomador, y de otro, le excluye".</a:t>
            </a:r>
            <a:endParaRPr lang="es-ES" dirty="0"/>
          </a:p>
          <a:p>
            <a:endParaRPr lang="es-E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E0B6A-C357-D1CE-6476-FA1580E1374C}"/>
              </a:ext>
            </a:extLst>
          </p:cNvPr>
          <p:cNvSpPr>
            <a:spLocks noGrp="1"/>
          </p:cNvSpPr>
          <p:nvPr>
            <p:ph type="title"/>
          </p:nvPr>
        </p:nvSpPr>
        <p:spPr/>
        <p:txBody>
          <a:bodyPr/>
          <a:lstStyle/>
          <a:p>
            <a:pPr algn="ctr"/>
            <a:r>
              <a:rPr lang="es-ES" b="1" dirty="0"/>
              <a:t>¿TODISTAS?</a:t>
            </a:r>
          </a:p>
        </p:txBody>
      </p:sp>
      <p:pic>
        <p:nvPicPr>
          <p:cNvPr id="4" name="¿Eres todista">
            <a:hlinkClick r:id="" action="ppaction://media"/>
            <a:extLst>
              <a:ext uri="{FF2B5EF4-FFF2-40B4-BE49-F238E27FC236}">
                <a16:creationId xmlns:a16="http://schemas.microsoft.com/office/drawing/2014/main" id="{1E80D69C-9EA4-BB4A-5553-C7C3B4FB20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9925" y="1935163"/>
            <a:ext cx="7804150" cy="4389437"/>
          </a:xfrm>
        </p:spPr>
      </p:pic>
    </p:spTree>
    <p:extLst>
      <p:ext uri="{BB962C8B-B14F-4D97-AF65-F5344CB8AC3E}">
        <p14:creationId xmlns:p14="http://schemas.microsoft.com/office/powerpoint/2010/main" val="213046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fontScale="90000"/>
          </a:bodyPr>
          <a:lstStyle/>
          <a:p>
            <a:r>
              <a:rPr lang="es-ES" dirty="0"/>
              <a:t> </a:t>
            </a:r>
          </a:p>
        </p:txBody>
      </p:sp>
      <p:sp>
        <p:nvSpPr>
          <p:cNvPr id="3" name="2 Marcador de contenido"/>
          <p:cNvSpPr>
            <a:spLocks noGrp="1"/>
          </p:cNvSpPr>
          <p:nvPr>
            <p:ph idx="1"/>
          </p:nvPr>
        </p:nvSpPr>
        <p:spPr>
          <a:xfrm>
            <a:off x="457200" y="1124744"/>
            <a:ext cx="8229600" cy="5199856"/>
          </a:xfrm>
        </p:spPr>
        <p:txBody>
          <a:bodyPr>
            <a:normAutofit fontScale="55000" lnSpcReduction="20000"/>
          </a:bodyPr>
          <a:lstStyle/>
          <a:p>
            <a:pPr algn="just"/>
            <a:r>
              <a:rPr lang="es-ES" sz="3500" i="1" dirty="0"/>
              <a:t>Si partimos de la condición de asegurado del conductor autorizado, propietario, tomador y ocupantes, a los efectos de este específico contrato de defensa jurídica, la norma que excluye la facultad de libre elección de este último, es contraria a la LCS, puesto que el art. 76 d ) atribuye el derecho de libre elección en todo caso al asegurado al decir que "El asegurado tendrá derecho a elegir libremente el Procurador y Abogado que hayan de representarle y defenderle en cualquier clase de procedimiento". Disponiendo taxativamente el artículo 76 f) que "La póliza del contrato de seguro de defensa jurídica habrá de recoger expresamente los derechos reconocidos al asegurado por los dos artículos anteriores.". (…) Circunstancia que tampoco concurre en este caso, por lo que </a:t>
            </a:r>
            <a:r>
              <a:rPr lang="es-ES" sz="3500" b="1" i="1" dirty="0">
                <a:solidFill>
                  <a:srgbClr val="00B0F0"/>
                </a:solidFill>
              </a:rPr>
              <a:t>la restricción al ocupante del vehículo para la libre elección, debió ser expresamente destacada y firmada por el tomador del seguro</a:t>
            </a:r>
            <a:r>
              <a:rPr lang="es-ES" sz="3500" b="1" i="1" dirty="0"/>
              <a:t>,</a:t>
            </a:r>
            <a:r>
              <a:rPr lang="es-ES" sz="3500" i="1" dirty="0"/>
              <a:t> pues aunque a efectos puramente dialécticos partiéramos de que el ocupante no tiene la condición de asegurado, no puede negarse que el derecho a la libre elección de abogado y procurador no deja de ser un derecho que también tiene el tomador del seguro, y por el que paga la correspondiente prima, </a:t>
            </a:r>
            <a:r>
              <a:rPr lang="es-ES" sz="3500" b="1" i="1" u="sng" dirty="0">
                <a:solidFill>
                  <a:srgbClr val="00B0F0"/>
                </a:solidFill>
              </a:rPr>
              <a:t>a que el ocupante de su vehículo en su calidad de beneficiario disponga de esa facultad de libre elección de profesiones del derecho</a:t>
            </a:r>
            <a:r>
              <a:rPr lang="es-ES" sz="3500" b="1" i="1" dirty="0">
                <a:solidFill>
                  <a:srgbClr val="00B0F0"/>
                </a:solidFill>
              </a:rPr>
              <a:t>.</a:t>
            </a:r>
            <a:r>
              <a:rPr lang="es-ES" sz="3500" i="1" dirty="0"/>
              <a:t> </a:t>
            </a:r>
            <a:r>
              <a:rPr lang="es-ES" sz="3500" b="1" i="1" dirty="0">
                <a:solidFill>
                  <a:srgbClr val="00B0F0"/>
                </a:solidFill>
              </a:rPr>
              <a:t>Beneficiario que por su condición de tal quedaría también amparado por el citado precepto al traer causa su derecho de la contratación efectuada por el tomador del seguro</a:t>
            </a:r>
            <a:r>
              <a:rPr lang="es-ES" sz="3500" i="1" dirty="0">
                <a:solidFill>
                  <a:srgbClr val="00B0F0"/>
                </a:solidFill>
              </a:rPr>
              <a:t>.</a:t>
            </a:r>
            <a:r>
              <a:rPr lang="es-ES" sz="3500" dirty="0">
                <a:solidFill>
                  <a:srgbClr val="00B0F0"/>
                </a:solidFill>
              </a:rPr>
              <a:t>”</a:t>
            </a:r>
          </a:p>
          <a:p>
            <a:endParaRPr lang="es-ES" sz="3500" dirty="0"/>
          </a:p>
          <a:p>
            <a:endParaRPr lang="es-E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fontScale="90000"/>
          </a:bodyPr>
          <a:lstStyle/>
          <a:p>
            <a:r>
              <a:rPr lang="es-ES" dirty="0"/>
              <a:t> </a:t>
            </a:r>
          </a:p>
        </p:txBody>
      </p:sp>
      <p:sp>
        <p:nvSpPr>
          <p:cNvPr id="3" name="2 Marcador de contenido"/>
          <p:cNvSpPr>
            <a:spLocks noGrp="1"/>
          </p:cNvSpPr>
          <p:nvPr>
            <p:ph idx="1"/>
          </p:nvPr>
        </p:nvSpPr>
        <p:spPr>
          <a:xfrm>
            <a:off x="457200" y="1268760"/>
            <a:ext cx="8229600" cy="5055840"/>
          </a:xfrm>
        </p:spPr>
        <p:txBody>
          <a:bodyPr>
            <a:normAutofit fontScale="62500" lnSpcReduction="20000"/>
          </a:bodyPr>
          <a:lstStyle/>
          <a:p>
            <a:pPr algn="just"/>
            <a:r>
              <a:rPr lang="es-ES" sz="2800" dirty="0"/>
              <a:t>En el mismo sentido la </a:t>
            </a:r>
            <a:r>
              <a:rPr lang="es-ES" sz="2800" b="1" dirty="0">
                <a:solidFill>
                  <a:srgbClr val="FF0000"/>
                </a:solidFill>
              </a:rPr>
              <a:t>Sentencia de la Audiencia Provincial de Asturias (Sección 7ª), de 1 de junio de 2012</a:t>
            </a:r>
            <a:r>
              <a:rPr lang="es-ES" sz="2800" dirty="0"/>
              <a:t>, que establece </a:t>
            </a:r>
            <a:r>
              <a:rPr lang="es-ES" sz="2800" b="1" u="sng" dirty="0"/>
              <a:t>la obligación del asegurador de cubrir los gastos de la tramitación amistosa o judicial de siniestros que deban realizar, no sólo el tomador y, en su caso, sus familiares o herederos perjudicados, </a:t>
            </a:r>
            <a:r>
              <a:rPr lang="es-ES" sz="2800" b="1" u="sng" dirty="0">
                <a:solidFill>
                  <a:srgbClr val="FF0000"/>
                </a:solidFill>
              </a:rPr>
              <a:t>sino también el "conductor autorizado" y "los ocupantes transportados gratuitamente</a:t>
            </a:r>
            <a:r>
              <a:rPr lang="es-ES" sz="2800" dirty="0"/>
              <a:t>": </a:t>
            </a:r>
            <a:r>
              <a:rPr lang="es-ES" sz="2800" i="1" dirty="0"/>
              <a:t>“En consecuencia, en el presente caso, nos encontramos ante un propio y genuino seguro de defensa jurídica regulado en los arts. 76 a) y siguientes de la Ley de Contrato de Seguro, definido ya por esta sala, tal como acertadamente recoge el apelante en su fundamentación, y se reitera en la sentencia de 6 de febrero de 2012 donde se expone: "El contrato es claro y diáfano a la hora de definir el contenido de la garantía: el asegurador cubre los gastos de la tramitación amistosa o judicial de siniestros que deban realizar, no sólo el Tomador y, en su caso, sus familiares o herederos perjudicados, sino </a:t>
            </a:r>
            <a:r>
              <a:rPr lang="es-ES" sz="2800" b="1" i="1" dirty="0"/>
              <a:t>también el "conductor autorizado" y "los ocupantes transportados gratuitamente", en orden a la obtención, con cargo a los terceros responsables, de las indemnizaciones correspondientes</a:t>
            </a:r>
            <a:r>
              <a:rPr lang="es-ES" sz="2800" i="1" dirty="0"/>
              <a:t>; en esos casos, "el asegurado", tendrá derecho a elegir libremente abogado y procurador que le defiendan y representen, respectivamente.</a:t>
            </a:r>
            <a:endParaRPr lang="es-ES" sz="2800" dirty="0"/>
          </a:p>
          <a:p>
            <a:endParaRPr lang="es-E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E8C6B-1D3A-63CF-5074-590E1D0C9E20}"/>
              </a:ext>
            </a:extLst>
          </p:cNvPr>
          <p:cNvSpPr>
            <a:spLocks noGrp="1"/>
          </p:cNvSpPr>
          <p:nvPr>
            <p:ph type="title"/>
          </p:nvPr>
        </p:nvSpPr>
        <p:spPr>
          <a:xfrm>
            <a:off x="914400" y="692696"/>
            <a:ext cx="8229600" cy="348648"/>
          </a:xfrm>
        </p:spPr>
        <p:txBody>
          <a:bodyPr>
            <a:noAutofit/>
          </a:bodyPr>
          <a:lstStyle/>
          <a:p>
            <a:r>
              <a:rPr lang="es-ES" sz="4000" b="1" dirty="0"/>
              <a:t>SAP MA 415/2023, 21-06-2023</a:t>
            </a:r>
          </a:p>
        </p:txBody>
      </p:sp>
      <p:sp>
        <p:nvSpPr>
          <p:cNvPr id="3" name="Marcador de contenido 2">
            <a:extLst>
              <a:ext uri="{FF2B5EF4-FFF2-40B4-BE49-F238E27FC236}">
                <a16:creationId xmlns:a16="http://schemas.microsoft.com/office/drawing/2014/main" id="{125FC3F8-CB43-4E59-9984-EFBB2D4D66D0}"/>
              </a:ext>
            </a:extLst>
          </p:cNvPr>
          <p:cNvSpPr>
            <a:spLocks noGrp="1"/>
          </p:cNvSpPr>
          <p:nvPr>
            <p:ph idx="1"/>
          </p:nvPr>
        </p:nvSpPr>
        <p:spPr>
          <a:xfrm>
            <a:off x="457200" y="1124744"/>
            <a:ext cx="8229600" cy="5199856"/>
          </a:xfrm>
        </p:spPr>
        <p:txBody>
          <a:bodyPr>
            <a:normAutofit fontScale="55000" lnSpcReduction="20000"/>
          </a:bodyPr>
          <a:lstStyle/>
          <a:p>
            <a:pPr>
              <a:buFont typeface="+mj-lt"/>
              <a:buAutoNum type="arabicPeriod"/>
            </a:pPr>
            <a:r>
              <a:rPr lang="es-ES" b="1" dirty="0"/>
              <a:t>Cobertura del seguro para los </a:t>
            </a:r>
            <a:r>
              <a:rPr lang="es-ES" b="1" dirty="0">
                <a:highlight>
                  <a:srgbClr val="00FF00"/>
                </a:highlight>
              </a:rPr>
              <a:t>ocupantes</a:t>
            </a:r>
            <a:r>
              <a:rPr lang="es-ES" b="1" dirty="0"/>
              <a:t>:</a:t>
            </a:r>
            <a:endParaRPr lang="es-ES" dirty="0"/>
          </a:p>
          <a:p>
            <a:pPr marL="742950" lvl="1" indent="-285750">
              <a:buFont typeface="+mj-lt"/>
              <a:buAutoNum type="arabicPeriod"/>
            </a:pPr>
            <a:r>
              <a:rPr lang="es-ES" dirty="0"/>
              <a:t>El seguro contratado incluye una cobertura de </a:t>
            </a:r>
            <a:r>
              <a:rPr lang="es-ES" b="1" dirty="0"/>
              <a:t>defensa jurídica</a:t>
            </a:r>
            <a:r>
              <a:rPr lang="es-ES" dirty="0"/>
              <a:t> bajo la cual se especifica que el asegurador debe hacerse cargo de los </a:t>
            </a:r>
            <a:r>
              <a:rPr lang="es-ES" dirty="0">
                <a:highlight>
                  <a:srgbClr val="FFFF00"/>
                </a:highlight>
              </a:rPr>
              <a:t>gastos para que los ocupantes </a:t>
            </a:r>
            <a:r>
              <a:rPr lang="es-ES" dirty="0"/>
              <a:t>del vehículo puedan ejercer acciones legales relacionadas con un accidente de circulación.</a:t>
            </a:r>
          </a:p>
          <a:p>
            <a:pPr>
              <a:buFont typeface="+mj-lt"/>
              <a:buAutoNum type="arabicPeriod"/>
            </a:pPr>
            <a:r>
              <a:rPr lang="es-ES" b="1" dirty="0"/>
              <a:t>Derecho a la libre elección de profesionales:</a:t>
            </a:r>
            <a:endParaRPr lang="es-ES" dirty="0"/>
          </a:p>
          <a:p>
            <a:pPr marL="742950" lvl="1" indent="-285750">
              <a:buFont typeface="+mj-lt"/>
              <a:buAutoNum type="arabicPeriod"/>
            </a:pPr>
            <a:r>
              <a:rPr lang="es-ES" dirty="0"/>
              <a:t>La cláusula impugnada del condicionado general excluía a los </a:t>
            </a:r>
            <a:r>
              <a:rPr lang="es-ES" b="1" dirty="0"/>
              <a:t>ocupantes</a:t>
            </a:r>
            <a:r>
              <a:rPr lang="es-ES" dirty="0"/>
              <a:t> del derecho a la libre elección de profesionales, limitando dicho derecho únicamente al asegurado.</a:t>
            </a:r>
          </a:p>
          <a:p>
            <a:pPr marL="742950" lvl="1" indent="-285750">
              <a:buFont typeface="+mj-lt"/>
              <a:buAutoNum type="arabicPeriod"/>
            </a:pPr>
            <a:r>
              <a:rPr lang="es-ES" dirty="0"/>
              <a:t>La Audiencia Provincial considera que esta exclusión desnaturaliza el contrato y </a:t>
            </a:r>
            <a:r>
              <a:rPr lang="es-ES" b="1" dirty="0"/>
              <a:t>frustra las expectativas razonables del asegurado</a:t>
            </a:r>
            <a:r>
              <a:rPr lang="es-ES" dirty="0"/>
              <a:t>, dado que el seguro incluye explícitamente a los ocupantes como beneficiarios en la reclamación de daños.</a:t>
            </a:r>
          </a:p>
          <a:p>
            <a:pPr>
              <a:buFont typeface="+mj-lt"/>
              <a:buAutoNum type="arabicPeriod"/>
            </a:pPr>
            <a:r>
              <a:rPr lang="es-ES" b="1" dirty="0"/>
              <a:t>Interpretación contractual:</a:t>
            </a:r>
            <a:endParaRPr lang="es-ES" dirty="0"/>
          </a:p>
          <a:p>
            <a:pPr marL="742950" lvl="1" indent="-285750">
              <a:buFont typeface="+mj-lt"/>
              <a:buAutoNum type="arabicPeriod"/>
            </a:pPr>
            <a:r>
              <a:rPr lang="es-ES" dirty="0"/>
              <a:t>Se señala que el apartado correspondiente al seguro de defensa jurídica (artículo 76 LCS) </a:t>
            </a:r>
            <a:r>
              <a:rPr lang="es-ES" dirty="0">
                <a:highlight>
                  <a:srgbClr val="FFFF00"/>
                </a:highlight>
              </a:rPr>
              <a:t>incluye a los ocupantes como sujetos titulares de derechos</a:t>
            </a:r>
            <a:r>
              <a:rPr lang="es-ES" dirty="0"/>
              <a:t>. Por tanto, al excluirlos de la libre elección de abogado, se les priva de un derecho que debería estar garantizado.</a:t>
            </a:r>
          </a:p>
          <a:p>
            <a:pPr marL="742950" lvl="1" indent="-285750">
              <a:buFont typeface="+mj-lt"/>
              <a:buAutoNum type="arabicPeriod"/>
            </a:pPr>
            <a:r>
              <a:rPr lang="es-ES" dirty="0"/>
              <a:t>Esta exclusión se considera una cláusula </a:t>
            </a:r>
            <a:r>
              <a:rPr lang="es-ES" b="1" dirty="0">
                <a:highlight>
                  <a:srgbClr val="00FF00"/>
                </a:highlight>
              </a:rPr>
              <a:t>sorpresiva y lesiva</a:t>
            </a:r>
            <a:r>
              <a:rPr lang="es-ES" dirty="0"/>
              <a:t>, ya que contradice el alcance natural del contrato, el cual debía garantizar una defensa jurídica mínima para los ocupantes.</a:t>
            </a:r>
          </a:p>
          <a:p>
            <a:pPr>
              <a:buFont typeface="+mj-lt"/>
              <a:buAutoNum type="arabicPeriod"/>
            </a:pPr>
            <a:r>
              <a:rPr lang="es-ES" b="1" dirty="0"/>
              <a:t>Unidad familiar y ocupantes:</a:t>
            </a:r>
            <a:endParaRPr lang="es-ES" dirty="0"/>
          </a:p>
          <a:p>
            <a:pPr marL="742950" lvl="1" indent="-285750">
              <a:buFont typeface="+mj-lt"/>
              <a:buAutoNum type="arabicPeriod"/>
            </a:pPr>
            <a:r>
              <a:rPr lang="es-ES" dirty="0"/>
              <a:t>La sentencia recalca que, en otros casos similares, la defensa jurídica </a:t>
            </a:r>
            <a:r>
              <a:rPr lang="es-ES" dirty="0">
                <a:highlight>
                  <a:srgbClr val="FFFF00"/>
                </a:highlight>
              </a:rPr>
              <a:t>incluye a los ocupantes como parte del grupo asegurado</a:t>
            </a:r>
            <a:r>
              <a:rPr lang="es-ES" dirty="0"/>
              <a:t>, y que una interpretación razonable del contrato debería cubrir a estas personas. Excluirlos generaría conflictos como la necesidad de </a:t>
            </a:r>
            <a:r>
              <a:rPr lang="es-ES" dirty="0">
                <a:solidFill>
                  <a:schemeClr val="accent1"/>
                </a:solidFill>
              </a:rPr>
              <a:t>múltiples defensas </a:t>
            </a:r>
            <a:r>
              <a:rPr lang="es-ES" dirty="0"/>
              <a:t>legales para un mismo siniestro.</a:t>
            </a:r>
          </a:p>
          <a:p>
            <a:pPr>
              <a:buFont typeface="+mj-lt"/>
              <a:buAutoNum type="arabicPeriod"/>
            </a:pPr>
            <a:r>
              <a:rPr lang="es-ES" b="1" dirty="0"/>
              <a:t>Conclusión del tribunal:</a:t>
            </a:r>
            <a:endParaRPr lang="es-ES" dirty="0"/>
          </a:p>
          <a:p>
            <a:pPr marL="742950" lvl="1" indent="-285750">
              <a:buFont typeface="+mj-lt"/>
              <a:buAutoNum type="arabicPeriod"/>
            </a:pPr>
            <a:r>
              <a:rPr lang="es-ES" dirty="0"/>
              <a:t>La cláusula que excluye a los ocupantes del derecho a la libre elección de profesionales es declarada </a:t>
            </a:r>
            <a:r>
              <a:rPr lang="es-ES" b="1" dirty="0"/>
              <a:t>no válida</a:t>
            </a:r>
            <a:r>
              <a:rPr lang="es-ES" dirty="0"/>
              <a:t>, asegurándose que los ocupantes están protegidos por el seguro de defensa jurídica y tienen derecho a elegir abogados y procuradores.</a:t>
            </a:r>
          </a:p>
          <a:p>
            <a:r>
              <a:rPr lang="es-ES" dirty="0"/>
              <a:t>En resumen, el tribunal afirma que </a:t>
            </a:r>
            <a:r>
              <a:rPr lang="es-ES" dirty="0">
                <a:highlight>
                  <a:srgbClr val="FFFF00"/>
                </a:highlight>
              </a:rPr>
              <a:t>los ocupantes del vehículo están asegurados bajo la cobertura de defensa jurídica</a:t>
            </a:r>
            <a:r>
              <a:rPr lang="es-ES" dirty="0"/>
              <a:t> y, como tales, tienen derecho a la libre elección de profesionales para garantizar su adecuada representación en caso de un accidente.</a:t>
            </a:r>
          </a:p>
          <a:p>
            <a:endParaRPr lang="es-ES" sz="1400" dirty="0"/>
          </a:p>
        </p:txBody>
      </p:sp>
    </p:spTree>
    <p:extLst>
      <p:ext uri="{BB962C8B-B14F-4D97-AF65-F5344CB8AC3E}">
        <p14:creationId xmlns:p14="http://schemas.microsoft.com/office/powerpoint/2010/main" val="2964975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EAB66-8FCE-4C73-9ADC-3735894490B5}"/>
              </a:ext>
            </a:extLst>
          </p:cNvPr>
          <p:cNvSpPr>
            <a:spLocks noGrp="1"/>
          </p:cNvSpPr>
          <p:nvPr>
            <p:ph type="title"/>
          </p:nvPr>
        </p:nvSpPr>
        <p:spPr>
          <a:xfrm>
            <a:off x="457200" y="476672"/>
            <a:ext cx="8229600" cy="1370416"/>
          </a:xfrm>
        </p:spPr>
        <p:txBody>
          <a:bodyPr>
            <a:normAutofit/>
          </a:bodyPr>
          <a:lstStyle/>
          <a:p>
            <a:pPr algn="ctr"/>
            <a:r>
              <a:rPr lang="es-ES" b="1" dirty="0"/>
              <a:t>STS 27-06-2019</a:t>
            </a:r>
            <a:br>
              <a:rPr lang="es-ES" dirty="0"/>
            </a:br>
            <a:r>
              <a:rPr lang="es-ES" sz="2000" dirty="0"/>
              <a:t>Ponente: Eduardo Baena Ruiz</a:t>
            </a:r>
            <a:endParaRPr lang="es-ES" dirty="0"/>
          </a:p>
        </p:txBody>
      </p:sp>
      <p:sp>
        <p:nvSpPr>
          <p:cNvPr id="3" name="Marcador de contenido 2">
            <a:extLst>
              <a:ext uri="{FF2B5EF4-FFF2-40B4-BE49-F238E27FC236}">
                <a16:creationId xmlns:a16="http://schemas.microsoft.com/office/drawing/2014/main" id="{EE459AB2-9A3E-4D07-8AD3-EB1654E20815}"/>
              </a:ext>
            </a:extLst>
          </p:cNvPr>
          <p:cNvSpPr>
            <a:spLocks noGrp="1"/>
          </p:cNvSpPr>
          <p:nvPr>
            <p:ph idx="1"/>
          </p:nvPr>
        </p:nvSpPr>
        <p:spPr/>
        <p:txBody>
          <a:bodyPr>
            <a:normAutofit fontScale="77500" lnSpcReduction="20000"/>
          </a:bodyPr>
          <a:lstStyle/>
          <a:p>
            <a:pPr algn="just"/>
            <a:r>
              <a:rPr lang="es-ES" sz="2000" dirty="0" err="1"/>
              <a:t>Zurich</a:t>
            </a:r>
            <a:r>
              <a:rPr lang="es-ES" sz="2000" dirty="0"/>
              <a:t> alegó: prescripción y falta de legitimación activa “ad </a:t>
            </a:r>
            <a:r>
              <a:rPr lang="es-ES" sz="2000" dirty="0" err="1"/>
              <a:t>causam</a:t>
            </a:r>
            <a:r>
              <a:rPr lang="es-ES" sz="2000" dirty="0"/>
              <a:t>” (más de un año y no existir ningún contrato con la aseguradora </a:t>
            </a:r>
            <a:r>
              <a:rPr lang="es-ES" sz="2000" dirty="0" err="1"/>
              <a:t>Zurich</a:t>
            </a:r>
            <a:r>
              <a:rPr lang="es-ES" sz="2000" dirty="0"/>
              <a:t>).</a:t>
            </a:r>
          </a:p>
          <a:p>
            <a:pPr algn="just"/>
            <a:r>
              <a:rPr lang="es-ES" sz="2000" dirty="0"/>
              <a:t>Las sentencias de 1ª y 2ª Instancias dijeron que la esposa del asegurado no tenía la condición de tal y que, por tanto, no podía acogerse a la libre designación de letrado.</a:t>
            </a:r>
          </a:p>
          <a:p>
            <a:pPr algn="just"/>
            <a:endParaRPr lang="es-ES" sz="2000" dirty="0"/>
          </a:p>
          <a:p>
            <a:pPr marL="0" indent="0" algn="just">
              <a:buNone/>
            </a:pPr>
            <a:r>
              <a:rPr lang="es-ES" sz="2000" i="1" dirty="0"/>
              <a:t>3.- En el art. 6.1.1, que especifica y contiene el alcance de la garantía de la defensa jurídica, hace mención al asegurado, conductor, propietario o tomador del vehículo, así como a sus ascendientes, descendientes y cónyuge de cualquiera de ellos.</a:t>
            </a:r>
          </a:p>
          <a:p>
            <a:pPr marL="0" indent="0" algn="just">
              <a:buNone/>
            </a:pPr>
            <a:endParaRPr lang="es-ES" sz="2000" i="1" dirty="0"/>
          </a:p>
          <a:p>
            <a:pPr marL="0" indent="0" algn="just">
              <a:buNone/>
            </a:pPr>
            <a:r>
              <a:rPr lang="es-ES" sz="2000" i="1" dirty="0"/>
              <a:t>A todos ellos les garantiza el pago de los gastos ocasionados para la defensa jurídica en que puedan incurrir como consecuencia de su intervención en un procedimiento administrativo, judicial o arbitral derivado de accidente de circulación, y a prestarle los servicios de asistencia jurídica judicial y extrajudicial.</a:t>
            </a:r>
          </a:p>
          <a:p>
            <a:pPr marL="0" indent="0" algn="just">
              <a:buNone/>
            </a:pPr>
            <a:endParaRPr lang="es-ES" sz="2000" i="1" dirty="0"/>
          </a:p>
          <a:p>
            <a:pPr marL="0" indent="0" algn="just">
              <a:buNone/>
            </a:pPr>
            <a:r>
              <a:rPr lang="es-ES" sz="2000" i="1" dirty="0">
                <a:solidFill>
                  <a:srgbClr val="0070C0"/>
                </a:solidFill>
              </a:rPr>
              <a:t>Esto es, </a:t>
            </a:r>
            <a:r>
              <a:rPr lang="es-ES" sz="2000" b="1" i="1" dirty="0">
                <a:solidFill>
                  <a:srgbClr val="0070C0"/>
                </a:solidFill>
              </a:rPr>
              <a:t>contempla la unidad familiar como asegurada en la defensa jurídica</a:t>
            </a:r>
            <a:r>
              <a:rPr lang="es-ES" sz="2000" i="1" dirty="0">
                <a:solidFill>
                  <a:srgbClr val="0070C0"/>
                </a:solidFill>
              </a:rPr>
              <a:t>, por lo que no sería razonable que la mención del asegurado para la libre elección de abogado y procurador para su defensa y representación no comprendiese a las personas que tengan un interés económico en el siniestro, contempladas en el clausulado citado, esto es, quienes hubiesen sufrido un quebranto económico con ocasión de él y se le haya garantizado su defensa</a:t>
            </a:r>
            <a:r>
              <a:rPr lang="es-ES" sz="2000" dirty="0">
                <a:solidFill>
                  <a:srgbClr val="0070C0"/>
                </a:solidFill>
              </a:rPr>
              <a:t>.</a:t>
            </a:r>
          </a:p>
          <a:p>
            <a:endParaRPr lang="es-ES" dirty="0"/>
          </a:p>
        </p:txBody>
      </p:sp>
    </p:spTree>
    <p:extLst>
      <p:ext uri="{BB962C8B-B14F-4D97-AF65-F5344CB8AC3E}">
        <p14:creationId xmlns:p14="http://schemas.microsoft.com/office/powerpoint/2010/main" val="26384296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EAB66-8FCE-4C73-9ADC-3735894490B5}"/>
              </a:ext>
            </a:extLst>
          </p:cNvPr>
          <p:cNvSpPr>
            <a:spLocks noGrp="1"/>
          </p:cNvSpPr>
          <p:nvPr>
            <p:ph type="title"/>
          </p:nvPr>
        </p:nvSpPr>
        <p:spPr>
          <a:xfrm>
            <a:off x="457200" y="476672"/>
            <a:ext cx="8229600" cy="1370416"/>
          </a:xfrm>
        </p:spPr>
        <p:txBody>
          <a:bodyPr>
            <a:normAutofit/>
          </a:bodyPr>
          <a:lstStyle/>
          <a:p>
            <a:pPr algn="ctr"/>
            <a:r>
              <a:rPr lang="es-ES" b="1" dirty="0"/>
              <a:t>STS 27-06-2019</a:t>
            </a:r>
            <a:br>
              <a:rPr lang="es-ES" dirty="0"/>
            </a:br>
            <a:r>
              <a:rPr lang="es-ES" sz="2000" dirty="0"/>
              <a:t>Ponente: Eduardo Baena Ruiz</a:t>
            </a:r>
            <a:endParaRPr lang="es-ES" dirty="0"/>
          </a:p>
        </p:txBody>
      </p:sp>
      <p:sp>
        <p:nvSpPr>
          <p:cNvPr id="3" name="Marcador de contenido 2">
            <a:extLst>
              <a:ext uri="{FF2B5EF4-FFF2-40B4-BE49-F238E27FC236}">
                <a16:creationId xmlns:a16="http://schemas.microsoft.com/office/drawing/2014/main" id="{EE459AB2-9A3E-4D07-8AD3-EB1654E20815}"/>
              </a:ext>
            </a:extLst>
          </p:cNvPr>
          <p:cNvSpPr>
            <a:spLocks noGrp="1"/>
          </p:cNvSpPr>
          <p:nvPr>
            <p:ph idx="1"/>
          </p:nvPr>
        </p:nvSpPr>
        <p:spPr/>
        <p:txBody>
          <a:bodyPr>
            <a:normAutofit/>
          </a:bodyPr>
          <a:lstStyle/>
          <a:p>
            <a:pPr algn="just"/>
            <a:r>
              <a:rPr lang="es-ES" dirty="0"/>
              <a:t>Se daría el </a:t>
            </a:r>
            <a:r>
              <a:rPr lang="es-ES" dirty="0">
                <a:solidFill>
                  <a:srgbClr val="FF0000"/>
                </a:solidFill>
              </a:rPr>
              <a:t>contrasentido</a:t>
            </a:r>
            <a:r>
              <a:rPr lang="es-ES" dirty="0"/>
              <a:t> de que el asegurado, a quien circunscribe la elección de abogado la parte recurrida, tuviese </a:t>
            </a:r>
            <a:r>
              <a:rPr lang="es-ES" dirty="0">
                <a:solidFill>
                  <a:srgbClr val="FF0000"/>
                </a:solidFill>
              </a:rPr>
              <a:t>una dirección letrada y su cónyuge otra, la de la aseguradora, con diversidad de criterio a la hora de litigar o transigir sobre el siniestro</a:t>
            </a:r>
            <a:r>
              <a:rPr lang="es-ES" dirty="0"/>
              <a:t>.</a:t>
            </a:r>
          </a:p>
          <a:p>
            <a:pPr algn="just"/>
            <a:endParaRPr lang="es-ES" dirty="0"/>
          </a:p>
          <a:p>
            <a:pPr algn="just"/>
            <a:r>
              <a:rPr lang="es-ES" dirty="0"/>
              <a:t>Tal es así que otras pólizas huyendo de la oscuridad de la de autos, garantiza las mismas prestaciones a las mismas personas pero deja claro que se asegura la "</a:t>
            </a:r>
            <a:r>
              <a:rPr lang="es-ES" dirty="0">
                <a:solidFill>
                  <a:srgbClr val="FF0000"/>
                </a:solidFill>
              </a:rPr>
              <a:t>unidad familiar</a:t>
            </a:r>
            <a:r>
              <a:rPr lang="es-ES" dirty="0"/>
              <a:t>".</a:t>
            </a:r>
          </a:p>
        </p:txBody>
      </p:sp>
    </p:spTree>
    <p:extLst>
      <p:ext uri="{BB962C8B-B14F-4D97-AF65-F5344CB8AC3E}">
        <p14:creationId xmlns:p14="http://schemas.microsoft.com/office/powerpoint/2010/main" val="16588197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9EAB66-8FCE-4C73-9ADC-3735894490B5}"/>
              </a:ext>
            </a:extLst>
          </p:cNvPr>
          <p:cNvSpPr>
            <a:spLocks noGrp="1"/>
          </p:cNvSpPr>
          <p:nvPr>
            <p:ph type="title"/>
          </p:nvPr>
        </p:nvSpPr>
        <p:spPr>
          <a:xfrm>
            <a:off x="457200" y="476672"/>
            <a:ext cx="8229600" cy="1370416"/>
          </a:xfrm>
        </p:spPr>
        <p:txBody>
          <a:bodyPr>
            <a:normAutofit/>
          </a:bodyPr>
          <a:lstStyle/>
          <a:p>
            <a:pPr algn="ctr"/>
            <a:r>
              <a:rPr lang="es-ES" b="1" dirty="0"/>
              <a:t>STS 27-06-2019</a:t>
            </a:r>
            <a:br>
              <a:rPr lang="es-ES" dirty="0"/>
            </a:br>
            <a:r>
              <a:rPr lang="es-ES" sz="2000" dirty="0"/>
              <a:t>Ponente: Eduardo Baena Ruiz</a:t>
            </a:r>
            <a:endParaRPr lang="es-ES" dirty="0"/>
          </a:p>
        </p:txBody>
      </p:sp>
      <p:sp>
        <p:nvSpPr>
          <p:cNvPr id="3" name="Marcador de contenido 2">
            <a:extLst>
              <a:ext uri="{FF2B5EF4-FFF2-40B4-BE49-F238E27FC236}">
                <a16:creationId xmlns:a16="http://schemas.microsoft.com/office/drawing/2014/main" id="{EE459AB2-9A3E-4D07-8AD3-EB1654E20815}"/>
              </a:ext>
            </a:extLst>
          </p:cNvPr>
          <p:cNvSpPr>
            <a:spLocks noGrp="1"/>
          </p:cNvSpPr>
          <p:nvPr>
            <p:ph idx="1"/>
          </p:nvPr>
        </p:nvSpPr>
        <p:spPr/>
        <p:txBody>
          <a:bodyPr>
            <a:normAutofit lnSpcReduction="10000"/>
          </a:bodyPr>
          <a:lstStyle/>
          <a:p>
            <a:pPr algn="just"/>
            <a:r>
              <a:rPr lang="es-ES" sz="1500" b="1" dirty="0"/>
              <a:t>4.- </a:t>
            </a:r>
            <a:r>
              <a:rPr lang="es-ES" sz="1500" dirty="0"/>
              <a:t>Por tanto, no cabe una interpretación como la que postula la parte recurrida y hace suya la sentencia de apelación, pues </a:t>
            </a:r>
            <a:r>
              <a:rPr lang="es-ES" sz="1500" b="1" dirty="0">
                <a:solidFill>
                  <a:srgbClr val="FF0000"/>
                </a:solidFill>
              </a:rPr>
              <a:t>incurría en el desconocimiento de la regla de las cláusulas sorprendentes y, más en concreto, de las expectativas razonables del asegurado</a:t>
            </a:r>
            <a:r>
              <a:rPr lang="es-ES" sz="1500" dirty="0"/>
              <a:t>.</a:t>
            </a:r>
          </a:p>
          <a:p>
            <a:endParaRPr lang="es-ES" sz="1500" dirty="0"/>
          </a:p>
          <a:p>
            <a:pPr algn="just"/>
            <a:r>
              <a:rPr lang="es-ES" sz="1500" dirty="0"/>
              <a:t>Éste, tras la lectura de las personas garantizadas por el contrato, </a:t>
            </a:r>
            <a:r>
              <a:rPr lang="es-ES" sz="1500" b="1" dirty="0">
                <a:solidFill>
                  <a:srgbClr val="FF0000"/>
                </a:solidFill>
              </a:rPr>
              <a:t>no podría esperar que él pudiese elegir abogado y su cónyuge no, obligándoles a una doble defensa en un supuesto en que ambos son víctimas de un siniestro </a:t>
            </a:r>
            <a:r>
              <a:rPr lang="es-ES" sz="1500" dirty="0"/>
              <a:t>en el que la responsabilidad civil es de un tercero.</a:t>
            </a:r>
          </a:p>
          <a:p>
            <a:pPr marL="0" indent="0">
              <a:buNone/>
            </a:pPr>
            <a:endParaRPr lang="es-ES" sz="1500" dirty="0"/>
          </a:p>
          <a:p>
            <a:pPr algn="just"/>
            <a:r>
              <a:rPr lang="es-ES" sz="1500" b="1" dirty="0">
                <a:solidFill>
                  <a:srgbClr val="FF0000"/>
                </a:solidFill>
              </a:rPr>
              <a:t>Lo contrario los abocaría a peligros y contradicciones evidentes</a:t>
            </a:r>
            <a:r>
              <a:rPr lang="es-ES" sz="1500" dirty="0"/>
              <a:t>, cuando entre ellos no existe conflicto de intereses.</a:t>
            </a:r>
          </a:p>
          <a:p>
            <a:pPr marL="0" indent="0">
              <a:buNone/>
            </a:pPr>
            <a:endParaRPr lang="es-ES" sz="1500" dirty="0"/>
          </a:p>
          <a:p>
            <a:pPr algn="just"/>
            <a:r>
              <a:rPr lang="es-ES" sz="1500" dirty="0">
                <a:solidFill>
                  <a:srgbClr val="0070C0"/>
                </a:solidFill>
              </a:rPr>
              <a:t>Tan es así que la minuta (documento 8 de la demanda) se extiende a nombre de ambos</a:t>
            </a:r>
            <a:r>
              <a:rPr lang="es-ES" sz="1500" dirty="0"/>
              <a:t>.</a:t>
            </a:r>
          </a:p>
          <a:p>
            <a:pPr marL="0" indent="0">
              <a:buNone/>
            </a:pPr>
            <a:endParaRPr lang="es-ES" sz="1500" dirty="0"/>
          </a:p>
          <a:p>
            <a:pPr algn="just"/>
            <a:r>
              <a:rPr lang="es-ES" sz="1500" dirty="0"/>
              <a:t>En consecuencia, la calificación del contrato de seguro como contrato de adhesión lleva a la sala a aplicar la regla de "</a:t>
            </a:r>
            <a:r>
              <a:rPr lang="es-ES" sz="1500" dirty="0" err="1"/>
              <a:t>interpretatio</a:t>
            </a:r>
            <a:r>
              <a:rPr lang="es-ES" sz="1500" dirty="0"/>
              <a:t> contra </a:t>
            </a:r>
            <a:r>
              <a:rPr lang="es-ES" sz="1500" dirty="0" err="1"/>
              <a:t>preferentem</a:t>
            </a:r>
            <a:r>
              <a:rPr lang="es-ES" sz="1500" dirty="0"/>
              <a:t>" ( art. 1288 CC ), conforme a la cual </a:t>
            </a:r>
            <a:r>
              <a:rPr lang="es-ES" sz="1500" b="1" dirty="0">
                <a:solidFill>
                  <a:srgbClr val="0070C0"/>
                </a:solidFill>
              </a:rPr>
              <a:t>la interpretación de las </a:t>
            </a:r>
            <a:r>
              <a:rPr lang="es-ES" sz="1500" b="1" u="sng" dirty="0">
                <a:solidFill>
                  <a:srgbClr val="0070C0"/>
                </a:solidFill>
              </a:rPr>
              <a:t>condiciones contractuales oscuras</a:t>
            </a:r>
            <a:r>
              <a:rPr lang="es-ES" sz="1500" b="1" dirty="0">
                <a:solidFill>
                  <a:srgbClr val="0070C0"/>
                </a:solidFill>
              </a:rPr>
              <a:t> predispuestas por el asegurador nunca podrá beneficiar a éste y perjudicar al asegurado</a:t>
            </a:r>
            <a:r>
              <a:rPr lang="es-ES" sz="1500" dirty="0"/>
              <a:t> ( STS 20 de diciembre de 2002 , entre otras), que sería el caso de autos.</a:t>
            </a:r>
          </a:p>
        </p:txBody>
      </p:sp>
    </p:spTree>
    <p:extLst>
      <p:ext uri="{BB962C8B-B14F-4D97-AF65-F5344CB8AC3E}">
        <p14:creationId xmlns:p14="http://schemas.microsoft.com/office/powerpoint/2010/main" val="1139851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a:bodyPr>
          <a:lstStyle/>
          <a:p>
            <a:pPr algn="ctr"/>
            <a:r>
              <a:rPr lang="es-ES" sz="4200" b="1" dirty="0"/>
              <a:t>LEGITIMACIÓN ACTIVA DEL LETRADO</a:t>
            </a:r>
          </a:p>
        </p:txBody>
      </p:sp>
      <p:sp>
        <p:nvSpPr>
          <p:cNvPr id="3" name="2 Marcador de contenido"/>
          <p:cNvSpPr>
            <a:spLocks noGrp="1"/>
          </p:cNvSpPr>
          <p:nvPr>
            <p:ph idx="1"/>
          </p:nvPr>
        </p:nvSpPr>
        <p:spPr>
          <a:xfrm>
            <a:off x="457200" y="1628800"/>
            <a:ext cx="8229600" cy="4695800"/>
          </a:xfrm>
        </p:spPr>
        <p:txBody>
          <a:bodyPr>
            <a:normAutofit fontScale="77500" lnSpcReduction="20000"/>
          </a:bodyPr>
          <a:lstStyle/>
          <a:p>
            <a:pPr algn="just"/>
            <a:r>
              <a:rPr lang="es-ES_tradnl" b="1" u="sng" dirty="0">
                <a:highlight>
                  <a:srgbClr val="FFFF00"/>
                </a:highlight>
              </a:rPr>
              <a:t>A FAVOR</a:t>
            </a:r>
            <a:r>
              <a:rPr lang="es-ES_tradnl" dirty="0"/>
              <a:t>:</a:t>
            </a:r>
          </a:p>
          <a:p>
            <a:pPr algn="just"/>
            <a:r>
              <a:rPr lang="es-ES_tradnl" dirty="0"/>
              <a:t>La </a:t>
            </a:r>
            <a:r>
              <a:rPr lang="es-ES_tradnl" b="1" u="sng" dirty="0"/>
              <a:t>legitimación activa del letrado para reclamar los honorarios</a:t>
            </a:r>
            <a:r>
              <a:rPr lang="es-ES_tradnl" dirty="0"/>
              <a:t> ha sido reconocida por la Jurisprudencia menor, destacando las </a:t>
            </a:r>
            <a:r>
              <a:rPr lang="es-ES_tradnl" b="1" u="sng" dirty="0">
                <a:solidFill>
                  <a:srgbClr val="FF0000"/>
                </a:solidFill>
              </a:rPr>
              <a:t>Sentencias de la Audiencia Provincial de Cáceres de 27-06-1996, 22-10-2003 y de 09-02-2004</a:t>
            </a:r>
            <a:r>
              <a:rPr lang="es-ES_tradnl" dirty="0">
                <a:solidFill>
                  <a:srgbClr val="FF0000"/>
                </a:solidFill>
              </a:rPr>
              <a:t>, </a:t>
            </a:r>
            <a:r>
              <a:rPr lang="es-ES_tradnl" dirty="0"/>
              <a:t>(</a:t>
            </a:r>
            <a:r>
              <a:rPr lang="es-ES_tradnl" b="1" i="1" dirty="0"/>
              <a:t>“el letrado aceptó el caso en la confianza de que existía un contrato de defensa jurídica que se iba a hacer cargo de sus honorarios profesionales según la póliza concertada. </a:t>
            </a:r>
            <a:r>
              <a:rPr lang="es-ES_tradnl" b="1" i="1" u="sng" dirty="0">
                <a:solidFill>
                  <a:srgbClr val="00B0F0"/>
                </a:solidFill>
              </a:rPr>
              <a:t>Por tanto el Letrado se encuentra legitimado para plantear su reclamación, en nombre propio</a:t>
            </a:r>
            <a:r>
              <a:rPr lang="es-ES_tradnl" b="1" i="1" dirty="0">
                <a:solidFill>
                  <a:srgbClr val="00B0F0"/>
                </a:solidFill>
              </a:rPr>
              <a:t> </a:t>
            </a:r>
            <a:r>
              <a:rPr lang="es-ES_tradnl" b="1" i="1" dirty="0"/>
              <a:t>y no en la de su cliente.”</a:t>
            </a:r>
            <a:r>
              <a:rPr lang="es-ES_tradnl" dirty="0"/>
              <a:t>); de la </a:t>
            </a:r>
            <a:r>
              <a:rPr lang="es-ES_tradnl" b="1" u="sng" dirty="0">
                <a:solidFill>
                  <a:srgbClr val="FF0000"/>
                </a:solidFill>
              </a:rPr>
              <a:t>Audiencia Provincial de Málaga de 27-06-1996 y de 23-04-2002</a:t>
            </a:r>
            <a:r>
              <a:rPr lang="es-ES_tradnl" dirty="0">
                <a:solidFill>
                  <a:srgbClr val="FF0000"/>
                </a:solidFill>
              </a:rPr>
              <a:t> </a:t>
            </a:r>
            <a:r>
              <a:rPr lang="es-ES_tradnl" dirty="0">
                <a:solidFill>
                  <a:srgbClr val="00B0F0"/>
                </a:solidFill>
              </a:rPr>
              <a:t>(</a:t>
            </a:r>
            <a:r>
              <a:rPr lang="es-ES_tradnl" b="1" i="1" dirty="0">
                <a:solidFill>
                  <a:srgbClr val="00B0F0"/>
                </a:solidFill>
              </a:rPr>
              <a:t>“...ciertamente el seguro de defensa jurídica se contrata entre asegurador y asegurado, no interviniendo el eventual letrado, </a:t>
            </a:r>
            <a:r>
              <a:rPr lang="es-ES_tradnl" b="1" i="1" dirty="0">
                <a:solidFill>
                  <a:srgbClr val="00B0F0"/>
                </a:solidFill>
                <a:highlight>
                  <a:srgbClr val="FFFF00"/>
                </a:highlight>
              </a:rPr>
              <a:t>pero sí se previene una disposición de pago de sus honorarios, </a:t>
            </a:r>
            <a:r>
              <a:rPr lang="es-ES_tradnl" b="1" i="1" u="sng" dirty="0">
                <a:solidFill>
                  <a:srgbClr val="00B0F0"/>
                </a:solidFill>
                <a:highlight>
                  <a:srgbClr val="FFFF00"/>
                </a:highlight>
              </a:rPr>
              <a:t>cual de si estipulación a favor de tercero se tratara</a:t>
            </a:r>
            <a:r>
              <a:rPr lang="es-ES_tradnl" b="1" i="1" dirty="0">
                <a:solidFill>
                  <a:srgbClr val="00B0F0"/>
                </a:solidFill>
                <a:highlight>
                  <a:srgbClr val="FFFF00"/>
                </a:highlight>
              </a:rPr>
              <a:t> (art. 1257.2 del </a:t>
            </a:r>
            <a:r>
              <a:rPr lang="es-ES_tradnl" b="1" i="1" dirty="0" err="1">
                <a:solidFill>
                  <a:srgbClr val="00B0F0"/>
                </a:solidFill>
                <a:highlight>
                  <a:srgbClr val="FFFF00"/>
                </a:highlight>
              </a:rPr>
              <a:t>Cc</a:t>
            </a:r>
            <a:r>
              <a:rPr lang="es-ES_tradnl" b="1" i="1" dirty="0">
                <a:solidFill>
                  <a:srgbClr val="00B0F0"/>
                </a:solidFill>
                <a:highlight>
                  <a:srgbClr val="FFFF00"/>
                </a:highlight>
              </a:rPr>
              <a:t>)...” “...sirviendo esta afirmación al juzgador </a:t>
            </a:r>
            <a:r>
              <a:rPr lang="es-ES_tradnl" b="1" i="1" u="sng" dirty="0">
                <a:solidFill>
                  <a:srgbClr val="00B0F0"/>
                </a:solidFill>
                <a:highlight>
                  <a:srgbClr val="FFFF00"/>
                </a:highlight>
              </a:rPr>
              <a:t>para reconocer la procedencia de la reclamación realizada por el letrado a la compañía en pago de sus honorarios</a:t>
            </a:r>
            <a:r>
              <a:rPr lang="es-ES_tradnl" b="1" i="1" dirty="0">
                <a:solidFill>
                  <a:srgbClr val="00B0F0"/>
                </a:solidFill>
                <a:highlight>
                  <a:srgbClr val="FFFF00"/>
                </a:highlight>
              </a:rPr>
              <a:t>.”</a:t>
            </a:r>
            <a:r>
              <a:rPr lang="es-ES_tradnl" dirty="0">
                <a:solidFill>
                  <a:srgbClr val="00B0F0"/>
                </a:solidFill>
              </a:rPr>
              <a:t>)</a:t>
            </a:r>
            <a:endParaRPr lang="es-ES" dirty="0">
              <a:solidFill>
                <a:srgbClr val="00B0F0"/>
              </a:solidFill>
            </a:endParaRPr>
          </a:p>
          <a:p>
            <a:endParaRPr lang="es-ES" dirty="0"/>
          </a:p>
        </p:txBody>
      </p:sp>
    </p:spTree>
    <p:extLst>
      <p:ext uri="{BB962C8B-B14F-4D97-AF65-F5344CB8AC3E}">
        <p14:creationId xmlns:p14="http://schemas.microsoft.com/office/powerpoint/2010/main" val="1709448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a:bodyPr>
          <a:lstStyle/>
          <a:p>
            <a:pPr algn="ctr"/>
            <a:r>
              <a:rPr lang="es-ES" sz="4200" b="1" dirty="0"/>
              <a:t>LEGITIMACIÓN ACTIVA DEL LETRADO</a:t>
            </a:r>
          </a:p>
        </p:txBody>
      </p:sp>
      <p:sp>
        <p:nvSpPr>
          <p:cNvPr id="3" name="2 Marcador de contenido"/>
          <p:cNvSpPr>
            <a:spLocks noGrp="1"/>
          </p:cNvSpPr>
          <p:nvPr>
            <p:ph idx="1"/>
          </p:nvPr>
        </p:nvSpPr>
        <p:spPr>
          <a:xfrm>
            <a:off x="457200" y="1628800"/>
            <a:ext cx="8229600" cy="4695800"/>
          </a:xfrm>
        </p:spPr>
        <p:txBody>
          <a:bodyPr>
            <a:normAutofit lnSpcReduction="10000"/>
          </a:bodyPr>
          <a:lstStyle/>
          <a:p>
            <a:pPr algn="just"/>
            <a:r>
              <a:rPr lang="es-ES_tradnl" b="1" u="sng" dirty="0">
                <a:highlight>
                  <a:srgbClr val="FFFF00"/>
                </a:highlight>
              </a:rPr>
              <a:t>EN CONTRA</a:t>
            </a:r>
            <a:r>
              <a:rPr lang="es-ES_tradnl" dirty="0"/>
              <a:t>:</a:t>
            </a:r>
          </a:p>
          <a:p>
            <a:pPr algn="just"/>
            <a:r>
              <a:rPr lang="es-ES" dirty="0"/>
              <a:t>SAP La Rioja 19-09-2002</a:t>
            </a:r>
            <a:endParaRPr lang="es-ES" sz="2000" dirty="0"/>
          </a:p>
          <a:p>
            <a:pPr algn="just"/>
            <a:r>
              <a:rPr lang="es-ES" dirty="0"/>
              <a:t>SAP CR 19-12-2000</a:t>
            </a:r>
          </a:p>
          <a:p>
            <a:pPr algn="just"/>
            <a:r>
              <a:rPr lang="es-ES" dirty="0"/>
              <a:t>SAP MU 19-10-2004</a:t>
            </a:r>
          </a:p>
          <a:p>
            <a:pPr algn="just"/>
            <a:r>
              <a:rPr lang="es-ES" dirty="0"/>
              <a:t>SAP A 04-02-2000</a:t>
            </a:r>
          </a:p>
          <a:p>
            <a:pPr algn="just"/>
            <a:r>
              <a:rPr lang="es-ES" dirty="0"/>
              <a:t>SAP SE 21-03-2013</a:t>
            </a:r>
          </a:p>
          <a:p>
            <a:pPr algn="just"/>
            <a:r>
              <a:rPr lang="es-ES" dirty="0"/>
              <a:t>Argumento: que el letrado no es parte en el contrato de seguro y por tanto no puede accionar en su propio nombre, es decir, inexistencia de vínculo contractual entre el letrado y la aseguradora.</a:t>
            </a:r>
          </a:p>
          <a:p>
            <a:pPr algn="just"/>
            <a:r>
              <a:rPr lang="es-ES" dirty="0"/>
              <a:t>NOTA: la acción pauliana –art. 1.111 CC-</a:t>
            </a:r>
          </a:p>
          <a:p>
            <a:pPr algn="just"/>
            <a:endParaRPr lang="es-ES" dirty="0">
              <a:solidFill>
                <a:srgbClr val="00B0F0"/>
              </a:solidFill>
            </a:endParaRPr>
          </a:p>
          <a:p>
            <a:endParaRPr lang="es-E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a:t>LA CESIÓN DE DERECHOS DE CRÉDITO - I</a:t>
            </a:r>
          </a:p>
        </p:txBody>
      </p:sp>
      <p:sp>
        <p:nvSpPr>
          <p:cNvPr id="3" name="2 Marcador de contenido"/>
          <p:cNvSpPr>
            <a:spLocks noGrp="1"/>
          </p:cNvSpPr>
          <p:nvPr>
            <p:ph idx="1"/>
          </p:nvPr>
        </p:nvSpPr>
        <p:spPr/>
        <p:txBody>
          <a:bodyPr>
            <a:normAutofit fontScale="55000" lnSpcReduction="20000"/>
          </a:bodyPr>
          <a:lstStyle/>
          <a:p>
            <a:r>
              <a:rPr lang="es-ES" b="1" dirty="0">
                <a:highlight>
                  <a:srgbClr val="FFFF00"/>
                </a:highlight>
              </a:rPr>
              <a:t>Arts. 1112, 1175 y 1526 y ss. del C. Civil</a:t>
            </a:r>
          </a:p>
          <a:p>
            <a:pPr algn="just"/>
            <a:r>
              <a:rPr lang="es-ES" dirty="0"/>
              <a:t>Por otro lado, jurisprudencialmente es clara la </a:t>
            </a:r>
            <a:r>
              <a:rPr lang="es-ES" b="1" u="sng" dirty="0"/>
              <a:t>legitimación activa del letrado</a:t>
            </a:r>
            <a:r>
              <a:rPr lang="es-ES" dirty="0"/>
              <a:t> para reclamar los honorarios </a:t>
            </a:r>
            <a:r>
              <a:rPr lang="es-ES" b="1" u="sng" dirty="0"/>
              <a:t>cuando hay cesión del crédito entre abogado y asegurado</a:t>
            </a:r>
            <a:r>
              <a:rPr lang="es-ES" dirty="0"/>
              <a:t> (cliente), tal y como claramente se pronuncia la Sentencia de la </a:t>
            </a:r>
            <a:r>
              <a:rPr lang="es-ES" b="1" u="sng" dirty="0">
                <a:solidFill>
                  <a:srgbClr val="FF0000"/>
                </a:solidFill>
              </a:rPr>
              <a:t>Audiencia Provincial de Barcelona (Sección 16ª), de 20-11-2009</a:t>
            </a:r>
            <a:r>
              <a:rPr lang="es-ES" dirty="0"/>
              <a:t>: </a:t>
            </a:r>
          </a:p>
          <a:p>
            <a:endParaRPr lang="es-ES" dirty="0"/>
          </a:p>
          <a:p>
            <a:pPr algn="just">
              <a:buNone/>
            </a:pPr>
            <a:r>
              <a:rPr lang="es-ES" dirty="0"/>
              <a:t>	“</a:t>
            </a:r>
            <a:r>
              <a:rPr lang="es-ES" b="1" i="1" dirty="0"/>
              <a:t>En efecto, si la comunicación de la cesión de crédito operada entre el acreedor cedente y el cesionario es requisito de eficacia y no de validez del negocio traslativo, significa que el mismo produce por sí solo todos sus efectos entre las partes, y que sólo los produce frente al deudor cedido –tercero- una vez sea conocido por éste, de tal manera que hasta que se produzca el acto de comunicación el deudor está obligado ante el acreedor originario mientras que </a:t>
            </a:r>
            <a:r>
              <a:rPr lang="es-ES" b="1" i="1" u="sng" dirty="0">
                <a:solidFill>
                  <a:srgbClr val="FF0000"/>
                </a:solidFill>
              </a:rPr>
              <a:t>tras dicha comunicación sólo se libera cumpliendo frente al cesionario o nuevo acreedor.</a:t>
            </a:r>
            <a:r>
              <a:rPr lang="es-ES" dirty="0"/>
              <a:t>”</a:t>
            </a:r>
          </a:p>
          <a:p>
            <a:endParaRPr lang="es-ES" dirty="0"/>
          </a:p>
          <a:p>
            <a:pPr algn="just">
              <a:buNone/>
            </a:pPr>
            <a:r>
              <a:rPr lang="es-ES" dirty="0"/>
              <a:t>	“</a:t>
            </a:r>
            <a:r>
              <a:rPr lang="es-ES" b="1" i="1" dirty="0"/>
              <a:t>De otra parte, la argumentación de DAS basada en el artículo 7 LCS conforme a la cual Alexander carece de legitimación para reclamar el pago de sus minutas porque no figura en las pólizas como asegurado o como beneficiario es de todo punto extemporánea, ya que el aquí demandante no se arroga ninguna de esas cualidades –tampoco la de subrogado legal ex artículo 1209 CC-, sino estrictamente la de </a:t>
            </a:r>
            <a:r>
              <a:rPr lang="es-ES" b="1" i="1" u="sng" dirty="0">
                <a:solidFill>
                  <a:srgbClr val="00B0F0"/>
                </a:solidFill>
              </a:rPr>
              <a:t>cesionario del crédito</a:t>
            </a:r>
            <a:r>
              <a:rPr lang="es-ES" b="1" i="1" dirty="0">
                <a:solidFill>
                  <a:srgbClr val="00B0F0"/>
                </a:solidFill>
              </a:rPr>
              <a:t>, y </a:t>
            </a:r>
            <a:r>
              <a:rPr lang="es-ES" b="1" i="1" u="sng" dirty="0">
                <a:solidFill>
                  <a:srgbClr val="00B0F0"/>
                </a:solidFill>
              </a:rPr>
              <a:t>es de recordar que el Código civil sienta como regla general la transmisibilidad de “los derechos adquiridos en virtud de una obligación (art. 1112), entre los que se halla el crédito al reembolso de gastos que corresponde al asegurado de defensa jurídica, máxime cuando, como aquí ocurre, hace uso de su derecho a designar letrado de su libre elección</a:t>
            </a:r>
            <a:r>
              <a:rPr lang="es-ES" b="1" i="1" dirty="0">
                <a:solidFill>
                  <a:srgbClr val="00B0F0"/>
                </a:solidFill>
              </a:rPr>
              <a:t> </a:t>
            </a:r>
            <a:r>
              <a:rPr lang="es-ES" b="1" i="1" dirty="0"/>
              <a:t>(art. 76 d) LSC).</a:t>
            </a:r>
            <a:r>
              <a:rPr lang="es-ES" dirty="0"/>
              <a:t>”</a:t>
            </a:r>
          </a:p>
          <a:p>
            <a:endParaRPr lang="es-E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a:t>CESIÓN DE DERECHOS DE CRÉDITO- II</a:t>
            </a:r>
          </a:p>
        </p:txBody>
      </p:sp>
      <p:sp>
        <p:nvSpPr>
          <p:cNvPr id="3" name="2 Marcador de contenido"/>
          <p:cNvSpPr>
            <a:spLocks noGrp="1"/>
          </p:cNvSpPr>
          <p:nvPr>
            <p:ph idx="1"/>
          </p:nvPr>
        </p:nvSpPr>
        <p:spPr/>
        <p:txBody>
          <a:bodyPr>
            <a:normAutofit fontScale="62500" lnSpcReduction="20000"/>
          </a:bodyPr>
          <a:lstStyle/>
          <a:p>
            <a:r>
              <a:rPr lang="es-ES" sz="2900" dirty="0"/>
              <a:t>Tampoco resulta prohibida dicha cesión del crédito, conforme a lo dispuesto en los arts. 151, 525, 1458 y 1459 del Código civil. También la STS 30-09-2015.</a:t>
            </a:r>
          </a:p>
          <a:p>
            <a:endParaRPr lang="es-ES" sz="2900" dirty="0"/>
          </a:p>
          <a:p>
            <a:pPr algn="just"/>
            <a:r>
              <a:rPr lang="es-ES" sz="2900" dirty="0"/>
              <a:t>Queremos significar, asimismo, que </a:t>
            </a:r>
            <a:r>
              <a:rPr lang="es-ES" sz="2900" dirty="0">
                <a:solidFill>
                  <a:srgbClr val="00B0F0"/>
                </a:solidFill>
              </a:rPr>
              <a:t>el documento de cesión del crédito no está sujeto a forma específica</a:t>
            </a:r>
            <a:r>
              <a:rPr lang="es-ES" sz="2900" dirty="0"/>
              <a:t>, ni deber de constar en documento público, a tenor de lo dispuesto en el art. 1280 del Código civil, </a:t>
            </a:r>
            <a:r>
              <a:rPr lang="es-ES" sz="2900" u="sng" dirty="0"/>
              <a:t>entendiéndose perfeccionada la transmisión y cesión a partir del día de la firma del documento, a tenor de lo establecido en la </a:t>
            </a:r>
            <a:r>
              <a:rPr lang="es-ES" sz="2900" b="1" u="sng" dirty="0"/>
              <a:t>Sentencia del Tribunal Supremo de fecha 11-01-1927</a:t>
            </a:r>
            <a:r>
              <a:rPr lang="es-ES" sz="2900" dirty="0"/>
              <a:t>, que confirma que la cesión de créditos no requiere para su validez el conocimiento del deudor, criterio que ha sido unánimemente reiterado por la </a:t>
            </a:r>
            <a:r>
              <a:rPr lang="es-ES" sz="2900" b="1" dirty="0"/>
              <a:t>Jurisprudencia posterior, según SSTS 11-02-1978, 07-07-1958, 05-11-1927 y 25-11-1927</a:t>
            </a:r>
            <a:r>
              <a:rPr lang="es-ES" sz="2900" dirty="0"/>
              <a:t>, siendo la única consecuencia de la omisión de tal falta de notificación al deudor la liberación si pagare al cedente, según indica la </a:t>
            </a:r>
            <a:r>
              <a:rPr lang="es-ES" sz="2900" b="1" dirty="0"/>
              <a:t>STS de 05-01-1974</a:t>
            </a:r>
            <a:r>
              <a:rPr lang="es-ES" sz="2900" dirty="0"/>
              <a:t>, motivo por el que, de producirse este pago antes de que el deudor tenga conocimiento de esta cesión, éste quedaría liberado. </a:t>
            </a:r>
          </a:p>
          <a:p>
            <a:pPr algn="just">
              <a:buNone/>
            </a:pPr>
            <a:endParaRPr lang="es-ES" dirty="0"/>
          </a:p>
          <a:p>
            <a:pPr algn="just"/>
            <a:r>
              <a:rPr lang="es-ES" b="1" u="sng" dirty="0">
                <a:highlight>
                  <a:srgbClr val="FFFF00"/>
                </a:highlight>
              </a:rPr>
              <a:t>NOTA: </a:t>
            </a:r>
            <a:r>
              <a:rPr lang="es-ES" b="1" u="sng" dirty="0">
                <a:solidFill>
                  <a:srgbClr val="00B0F0"/>
                </a:solidFill>
                <a:highlight>
                  <a:srgbClr val="FFFF00"/>
                </a:highlight>
              </a:rPr>
              <a:t>IMPORTANTE</a:t>
            </a:r>
            <a:r>
              <a:rPr lang="es-ES" b="1" u="sng" dirty="0">
                <a:highlight>
                  <a:srgbClr val="FFFF00"/>
                </a:highlight>
              </a:rPr>
              <a:t> que conste aportada con la demanda tanto dicha cesión del crédito como la comunicación fehaciente a la aseguradora</a:t>
            </a:r>
            <a:r>
              <a:rPr lang="es-ES" b="1" u="sng" dirty="0"/>
              <a:t>.</a:t>
            </a:r>
            <a:endParaRPr lang="es-ES" dirty="0"/>
          </a:p>
          <a:p>
            <a:endParaRPr lang="es-E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anchor="b">
            <a:normAutofit/>
          </a:bodyPr>
          <a:lstStyle/>
          <a:p>
            <a:r>
              <a:rPr lang="es-ES" dirty="0"/>
              <a:t> </a:t>
            </a:r>
          </a:p>
        </p:txBody>
      </p:sp>
      <p:sp>
        <p:nvSpPr>
          <p:cNvPr id="3" name="2 Marcador de contenido"/>
          <p:cNvSpPr>
            <a:spLocks noGrp="1"/>
          </p:cNvSpPr>
          <p:nvPr>
            <p:ph type="body" idx="2"/>
          </p:nvPr>
        </p:nvSpPr>
        <p:spPr>
          <a:xfrm>
            <a:off x="1043608" y="980728"/>
            <a:ext cx="6838528" cy="1080120"/>
          </a:xfrm>
        </p:spPr>
        <p:txBody>
          <a:bodyPr>
            <a:normAutofit/>
          </a:bodyPr>
          <a:lstStyle/>
          <a:p>
            <a:pPr algn="ctr">
              <a:buNone/>
            </a:pPr>
            <a:r>
              <a:rPr lang="es-ES" sz="4000" b="1" dirty="0"/>
              <a:t>¿TODISTAS?</a:t>
            </a:r>
            <a:endParaRPr lang="es-ES" dirty="0"/>
          </a:p>
          <a:p>
            <a:endParaRPr lang="es-ES" dirty="0"/>
          </a:p>
        </p:txBody>
      </p:sp>
      <p:pic>
        <p:nvPicPr>
          <p:cNvPr id="5" name="No puedes no tenerlo todo">
            <a:hlinkClick r:id="" action="ppaction://media"/>
            <a:extLst>
              <a:ext uri="{FF2B5EF4-FFF2-40B4-BE49-F238E27FC236}">
                <a16:creationId xmlns:a16="http://schemas.microsoft.com/office/drawing/2014/main" id="{68F9209C-4A61-448C-97E2-4CA2E60FF3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8416" y="2276872"/>
            <a:ext cx="7427168" cy="4177781"/>
          </a:xfrm>
          <a:prstGeom prst="rect">
            <a:avLst/>
          </a:prstGeom>
          <a:noFill/>
        </p:spPr>
      </p:pic>
    </p:spTree>
    <p:extLst>
      <p:ext uri="{BB962C8B-B14F-4D97-AF65-F5344CB8AC3E}">
        <p14:creationId xmlns:p14="http://schemas.microsoft.com/office/powerpoint/2010/main" val="42410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27C9CD-797C-7DC1-3509-928B4809DC41}"/>
              </a:ext>
            </a:extLst>
          </p:cNvPr>
          <p:cNvSpPr>
            <a:spLocks noGrp="1"/>
          </p:cNvSpPr>
          <p:nvPr>
            <p:ph type="title"/>
          </p:nvPr>
        </p:nvSpPr>
        <p:spPr>
          <a:xfrm>
            <a:off x="457200" y="704088"/>
            <a:ext cx="8229600" cy="1231392"/>
          </a:xfrm>
        </p:spPr>
        <p:txBody>
          <a:bodyPr>
            <a:normAutofit fontScale="90000"/>
          </a:bodyPr>
          <a:lstStyle/>
          <a:p>
            <a:pPr algn="ctr"/>
            <a:r>
              <a:rPr lang="es-ES" b="1" dirty="0"/>
              <a:t>CESIÓN DEL CRÉDITO</a:t>
            </a:r>
            <a:br>
              <a:rPr lang="es-ES" b="1" dirty="0"/>
            </a:br>
            <a:r>
              <a:rPr lang="es-ES" b="1" dirty="0"/>
              <a:t>STS 20-04-2023</a:t>
            </a:r>
          </a:p>
        </p:txBody>
      </p:sp>
      <p:sp>
        <p:nvSpPr>
          <p:cNvPr id="3" name="Marcador de contenido 2">
            <a:extLst>
              <a:ext uri="{FF2B5EF4-FFF2-40B4-BE49-F238E27FC236}">
                <a16:creationId xmlns:a16="http://schemas.microsoft.com/office/drawing/2014/main" id="{88E48B6E-5495-10FC-2678-5FD88849C2E8}"/>
              </a:ext>
            </a:extLst>
          </p:cNvPr>
          <p:cNvSpPr>
            <a:spLocks noGrp="1"/>
          </p:cNvSpPr>
          <p:nvPr>
            <p:ph idx="1"/>
          </p:nvPr>
        </p:nvSpPr>
        <p:spPr/>
        <p:txBody>
          <a:bodyPr>
            <a:normAutofit fontScale="85000" lnSpcReduction="20000"/>
          </a:bodyPr>
          <a:lstStyle/>
          <a:p>
            <a:pPr algn="just"/>
            <a:r>
              <a:rPr lang="es-ES" dirty="0"/>
              <a:t>«Cesión de contrato» vs «Cesión del crédito» y finalidad de la notificación al deudor (STS, Sala 1ª, de 20.04.2023. Ponente: Su Excmo. Sr. D. Juan María Díaz Fraile):</a:t>
            </a:r>
          </a:p>
          <a:p>
            <a:pPr marL="0" indent="0" algn="just">
              <a:buNone/>
            </a:pPr>
            <a:endParaRPr lang="es-ES" dirty="0"/>
          </a:p>
          <a:p>
            <a:pPr algn="just"/>
            <a:r>
              <a:rPr lang="es-ES" dirty="0"/>
              <a:t>“</a:t>
            </a:r>
            <a:r>
              <a:rPr lang="es-ES" i="1" dirty="0"/>
              <a:t>Como hemos adelantado, a diferencia de la cesión de contrato (que implica una relación trilateral en la que se requiere el consentimiento de cedente, cesionario y cedido), conforme a una reiterada jurisprudencia, la </a:t>
            </a:r>
            <a:r>
              <a:rPr lang="es-ES" i="1" dirty="0">
                <a:highlight>
                  <a:srgbClr val="FFFF00"/>
                </a:highlight>
              </a:rPr>
              <a:t>cesión del crédito</a:t>
            </a:r>
            <a:r>
              <a:rPr lang="es-ES" i="1" dirty="0"/>
              <a:t> es un negocio bilateral, entre cedente y cesionario, que puede hacerse sin consentimiento ni conocimiento previo del deudor y aún en contra de su voluntad. La notificación tiene por finalidad poner en conocimiento del deudor la existencia de un nuevo acreedor en lugar del anterior y su vinculación con él, de forma que </a:t>
            </a:r>
            <a:r>
              <a:rPr lang="es-ES" i="1" u="sng" dirty="0">
                <a:solidFill>
                  <a:srgbClr val="0070C0"/>
                </a:solidFill>
              </a:rPr>
              <a:t>no podrá reputarse legítimo el pago hecho con posterioridad al cedente</a:t>
            </a:r>
            <a:r>
              <a:rPr lang="es-ES" i="1" dirty="0"/>
              <a:t>.</a:t>
            </a:r>
            <a:r>
              <a:rPr lang="es-ES" dirty="0"/>
              <a:t>”</a:t>
            </a:r>
          </a:p>
        </p:txBody>
      </p:sp>
    </p:spTree>
    <p:extLst>
      <p:ext uri="{BB962C8B-B14F-4D97-AF65-F5344CB8AC3E}">
        <p14:creationId xmlns:p14="http://schemas.microsoft.com/office/powerpoint/2010/main" val="24786181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996CE-B765-23BF-8071-D91FA3B4AEC0}"/>
              </a:ext>
            </a:extLst>
          </p:cNvPr>
          <p:cNvSpPr>
            <a:spLocks noGrp="1"/>
          </p:cNvSpPr>
          <p:nvPr>
            <p:ph type="title"/>
          </p:nvPr>
        </p:nvSpPr>
        <p:spPr>
          <a:xfrm>
            <a:off x="457200" y="704088"/>
            <a:ext cx="8229600" cy="852704"/>
          </a:xfrm>
        </p:spPr>
        <p:txBody>
          <a:bodyPr/>
          <a:lstStyle/>
          <a:p>
            <a:pPr algn="ctr"/>
            <a:r>
              <a:rPr lang="es-ES" b="1" dirty="0"/>
              <a:t>CESIÓN DEL CRÉDITO</a:t>
            </a:r>
          </a:p>
        </p:txBody>
      </p:sp>
      <p:sp>
        <p:nvSpPr>
          <p:cNvPr id="3" name="Marcador de contenido 2">
            <a:extLst>
              <a:ext uri="{FF2B5EF4-FFF2-40B4-BE49-F238E27FC236}">
                <a16:creationId xmlns:a16="http://schemas.microsoft.com/office/drawing/2014/main" id="{C5711C76-E38A-962C-5B38-7F9B98F5C518}"/>
              </a:ext>
            </a:extLst>
          </p:cNvPr>
          <p:cNvSpPr>
            <a:spLocks noGrp="1"/>
          </p:cNvSpPr>
          <p:nvPr>
            <p:ph idx="1"/>
          </p:nvPr>
        </p:nvSpPr>
        <p:spPr>
          <a:xfrm>
            <a:off x="457200" y="1700808"/>
            <a:ext cx="8229600" cy="4623792"/>
          </a:xfrm>
        </p:spPr>
        <p:txBody>
          <a:bodyPr>
            <a:normAutofit lnSpcReduction="10000"/>
          </a:bodyPr>
          <a:lstStyle/>
          <a:p>
            <a:pPr marL="0" indent="0">
              <a:buNone/>
            </a:pPr>
            <a:endParaRPr lang="es-ES" dirty="0"/>
          </a:p>
          <a:p>
            <a:pPr algn="just"/>
            <a:r>
              <a:rPr lang="es-ES" sz="3000" b="1" dirty="0">
                <a:solidFill>
                  <a:schemeClr val="accent1"/>
                </a:solidFill>
              </a:rPr>
              <a:t>STS  n.º 624/2005, de 18 de julio</a:t>
            </a:r>
            <a:r>
              <a:rPr lang="es-ES" dirty="0"/>
              <a:t>, ponente Seijas Quintana: "</a:t>
            </a:r>
            <a:r>
              <a:rPr lang="es-ES" i="1" dirty="0"/>
              <a:t>la sustitución de la persona del acreedor por otra respecto al mismo crédito, es admitida, con carácter general, por el artículo 1112 del Código Civil y está regulada, con carácter particular, en los artículo 1526 del Código Civil y siguientes del mismo cuerpo legal, como negocio jurídico, sea o no contrato de compraventa, y supone un cambio de acreedor quedando el nuevo con el mismo derecho que el anterior, permaneciendo incólume la relación obligatoria</a:t>
            </a:r>
            <a:r>
              <a:rPr lang="es-ES" dirty="0"/>
              <a:t>".</a:t>
            </a:r>
          </a:p>
        </p:txBody>
      </p:sp>
    </p:spTree>
    <p:extLst>
      <p:ext uri="{BB962C8B-B14F-4D97-AF65-F5344CB8AC3E}">
        <p14:creationId xmlns:p14="http://schemas.microsoft.com/office/powerpoint/2010/main" val="3976434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F3EDF-006A-1C7A-36C6-FF7DE54537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059660F-238D-FF13-1218-DC47118D5523}"/>
              </a:ext>
            </a:extLst>
          </p:cNvPr>
          <p:cNvSpPr>
            <a:spLocks noGrp="1"/>
          </p:cNvSpPr>
          <p:nvPr>
            <p:ph type="title"/>
          </p:nvPr>
        </p:nvSpPr>
        <p:spPr>
          <a:xfrm>
            <a:off x="457200" y="704088"/>
            <a:ext cx="8229600" cy="492664"/>
          </a:xfrm>
        </p:spPr>
        <p:txBody>
          <a:bodyPr>
            <a:normAutofit fontScale="90000"/>
          </a:bodyPr>
          <a:lstStyle/>
          <a:p>
            <a:pPr algn="ctr"/>
            <a:r>
              <a:rPr lang="es-ES" b="1" dirty="0"/>
              <a:t>CESIÓN DEL CRÉDITO</a:t>
            </a:r>
          </a:p>
        </p:txBody>
      </p:sp>
      <p:sp>
        <p:nvSpPr>
          <p:cNvPr id="3" name="Marcador de contenido 2">
            <a:extLst>
              <a:ext uri="{FF2B5EF4-FFF2-40B4-BE49-F238E27FC236}">
                <a16:creationId xmlns:a16="http://schemas.microsoft.com/office/drawing/2014/main" id="{A2CDD443-CF5F-4367-2F34-A37F51863F51}"/>
              </a:ext>
            </a:extLst>
          </p:cNvPr>
          <p:cNvSpPr>
            <a:spLocks noGrp="1"/>
          </p:cNvSpPr>
          <p:nvPr>
            <p:ph idx="1"/>
          </p:nvPr>
        </p:nvSpPr>
        <p:spPr>
          <a:xfrm>
            <a:off x="457200" y="1196752"/>
            <a:ext cx="8229600" cy="5127848"/>
          </a:xfrm>
        </p:spPr>
        <p:txBody>
          <a:bodyPr>
            <a:normAutofit/>
          </a:bodyPr>
          <a:lstStyle/>
          <a:p>
            <a:pPr algn="just"/>
            <a:r>
              <a:rPr lang="es-ES" sz="2400" dirty="0"/>
              <a:t>STS  19-06-2017: </a:t>
            </a:r>
            <a:r>
              <a:rPr lang="es-ES" sz="2400" dirty="0">
                <a:solidFill>
                  <a:srgbClr val="0070C0"/>
                </a:solidFill>
              </a:rPr>
              <a:t>servicios funerarios</a:t>
            </a:r>
            <a:r>
              <a:rPr lang="es-ES" sz="2400" dirty="0"/>
              <a:t>: vez perfeccionada la cesión, el cesionario adquiere la titularidad del crédito cedido con el contenido contractual que tenía en origen, por lo que puede exigir dicho crédito al deudor cedido sin ninguna restricción o limitación al respecto (arts. 1112 y 1528 CC).</a:t>
            </a:r>
          </a:p>
          <a:p>
            <a:pPr algn="just"/>
            <a:r>
              <a:rPr lang="es-ES" sz="2400" dirty="0"/>
              <a:t>SSTS 689/2013, 12-11-2013; 215/2021, 20-04-2021: “la cesión del crédito comportaba, según lo dispuesto en el art. 1528 CC, la de todos los derechos accesorios (…)”</a:t>
            </a:r>
          </a:p>
          <a:p>
            <a:pPr algn="just"/>
            <a:r>
              <a:rPr lang="es-ES" sz="2400" dirty="0"/>
              <a:t>SAP S 608/2024, 21-10-2024: </a:t>
            </a:r>
            <a:r>
              <a:rPr lang="es-ES" sz="2400" dirty="0">
                <a:solidFill>
                  <a:srgbClr val="0070C0"/>
                </a:solidFill>
              </a:rPr>
              <a:t>gasto sanitario</a:t>
            </a:r>
            <a:r>
              <a:rPr lang="es-ES" sz="2400" dirty="0"/>
              <a:t>.</a:t>
            </a:r>
          </a:p>
          <a:p>
            <a:pPr algn="just"/>
            <a:r>
              <a:rPr lang="es-ES" sz="2400" dirty="0"/>
              <a:t>SAP PM 3ª 587/2024, de 17-09-2024: </a:t>
            </a:r>
            <a:r>
              <a:rPr lang="es-ES" sz="2400" dirty="0">
                <a:solidFill>
                  <a:srgbClr val="0070C0"/>
                </a:solidFill>
              </a:rPr>
              <a:t>asistencia sanitaria</a:t>
            </a:r>
            <a:r>
              <a:rPr lang="es-ES" sz="2400" dirty="0"/>
              <a:t>.</a:t>
            </a:r>
          </a:p>
          <a:p>
            <a:pPr algn="just"/>
            <a:r>
              <a:rPr lang="es-ES" sz="2300" dirty="0"/>
              <a:t>STS 768/2021,03-11-2021: incluye los intereses (recordatorio)</a:t>
            </a:r>
          </a:p>
        </p:txBody>
      </p:sp>
    </p:spTree>
    <p:extLst>
      <p:ext uri="{BB962C8B-B14F-4D97-AF65-F5344CB8AC3E}">
        <p14:creationId xmlns:p14="http://schemas.microsoft.com/office/powerpoint/2010/main" val="8940731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a:bodyPr>
          <a:lstStyle/>
          <a:p>
            <a:pPr algn="ctr"/>
            <a:r>
              <a:rPr lang="es-ES" sz="2400" b="1" dirty="0"/>
              <a:t>MODELO DE CESIÓN DE DERECHOS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2051720" y="1196753"/>
            <a:ext cx="4680519" cy="512784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D69E9-2CAD-5B57-B4E7-285083E4AC93}"/>
              </a:ext>
            </a:extLst>
          </p:cNvPr>
          <p:cNvSpPr>
            <a:spLocks noGrp="1"/>
          </p:cNvSpPr>
          <p:nvPr>
            <p:ph type="title"/>
          </p:nvPr>
        </p:nvSpPr>
        <p:spPr>
          <a:xfrm>
            <a:off x="457200" y="704088"/>
            <a:ext cx="8229600" cy="708688"/>
          </a:xfrm>
        </p:spPr>
        <p:txBody>
          <a:bodyPr>
            <a:normAutofit fontScale="90000"/>
          </a:bodyPr>
          <a:lstStyle/>
          <a:p>
            <a:pPr algn="ctr"/>
            <a:r>
              <a:rPr lang="es-ES" b="1" dirty="0"/>
              <a:t>Otras cuestiones de interés</a:t>
            </a:r>
          </a:p>
        </p:txBody>
      </p:sp>
      <p:sp>
        <p:nvSpPr>
          <p:cNvPr id="3" name="Marcador de contenido 2">
            <a:extLst>
              <a:ext uri="{FF2B5EF4-FFF2-40B4-BE49-F238E27FC236}">
                <a16:creationId xmlns:a16="http://schemas.microsoft.com/office/drawing/2014/main" id="{71386F0E-41F2-CD11-9405-150A08A99A7A}"/>
              </a:ext>
            </a:extLst>
          </p:cNvPr>
          <p:cNvSpPr>
            <a:spLocks noGrp="1"/>
          </p:cNvSpPr>
          <p:nvPr>
            <p:ph idx="1"/>
          </p:nvPr>
        </p:nvSpPr>
        <p:spPr/>
        <p:txBody>
          <a:bodyPr>
            <a:normAutofit/>
          </a:bodyPr>
          <a:lstStyle/>
          <a:p>
            <a:pPr algn="just"/>
            <a:r>
              <a:rPr lang="es-ES" b="1" dirty="0"/>
              <a:t>Proporcionalidad</a:t>
            </a:r>
            <a:r>
              <a:rPr lang="es-ES" dirty="0"/>
              <a:t> de los costes de defensa jurídica (minuta del letrado) en relación con la reclamación efectuada o cantidad obtenida por ésta (SAP GR 605/2024, de 18-12-2024).</a:t>
            </a:r>
          </a:p>
          <a:p>
            <a:pPr algn="just"/>
            <a:endParaRPr lang="es-ES" dirty="0"/>
          </a:p>
          <a:p>
            <a:pPr marL="0" indent="0" algn="just">
              <a:buNone/>
            </a:pPr>
            <a:endParaRPr lang="es-ES" dirty="0"/>
          </a:p>
        </p:txBody>
      </p:sp>
    </p:spTree>
    <p:extLst>
      <p:ext uri="{BB962C8B-B14F-4D97-AF65-F5344CB8AC3E}">
        <p14:creationId xmlns:p14="http://schemas.microsoft.com/office/powerpoint/2010/main" val="3884967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7C56-12BD-2A2C-7116-618E5CC75D5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9E3EABA-68FB-988E-1B84-FEB9C9425249}"/>
              </a:ext>
            </a:extLst>
          </p:cNvPr>
          <p:cNvSpPr>
            <a:spLocks noGrp="1"/>
          </p:cNvSpPr>
          <p:nvPr>
            <p:ph type="title"/>
          </p:nvPr>
        </p:nvSpPr>
        <p:spPr>
          <a:xfrm>
            <a:off x="457200" y="704088"/>
            <a:ext cx="8229600" cy="708688"/>
          </a:xfrm>
        </p:spPr>
        <p:txBody>
          <a:bodyPr>
            <a:normAutofit fontScale="90000"/>
          </a:bodyPr>
          <a:lstStyle/>
          <a:p>
            <a:pPr algn="ctr"/>
            <a:r>
              <a:rPr lang="es-ES" b="1" dirty="0"/>
              <a:t>Legitimación sin pago previo</a:t>
            </a:r>
          </a:p>
        </p:txBody>
      </p:sp>
      <p:sp>
        <p:nvSpPr>
          <p:cNvPr id="3" name="Marcador de contenido 2">
            <a:extLst>
              <a:ext uri="{FF2B5EF4-FFF2-40B4-BE49-F238E27FC236}">
                <a16:creationId xmlns:a16="http://schemas.microsoft.com/office/drawing/2014/main" id="{719CDDFC-9034-847C-ACBD-ED77834F057D}"/>
              </a:ext>
            </a:extLst>
          </p:cNvPr>
          <p:cNvSpPr>
            <a:spLocks noGrp="1"/>
          </p:cNvSpPr>
          <p:nvPr>
            <p:ph idx="1"/>
          </p:nvPr>
        </p:nvSpPr>
        <p:spPr/>
        <p:txBody>
          <a:bodyPr>
            <a:normAutofit/>
          </a:bodyPr>
          <a:lstStyle/>
          <a:p>
            <a:pPr algn="just"/>
            <a:r>
              <a:rPr lang="es-ES" b="1" dirty="0"/>
              <a:t>Legitimación del demandante </a:t>
            </a:r>
            <a:r>
              <a:rPr lang="es-ES" dirty="0"/>
              <a:t>para la reclamación de la minuta en casos de </a:t>
            </a:r>
            <a:r>
              <a:rPr lang="es-ES" dirty="0">
                <a:highlight>
                  <a:srgbClr val="FFFF00"/>
                </a:highlight>
              </a:rPr>
              <a:t>inexistencia de pago previo</a:t>
            </a:r>
            <a:r>
              <a:rPr lang="es-ES" dirty="0"/>
              <a:t>: </a:t>
            </a:r>
          </a:p>
          <a:p>
            <a:pPr marL="0" indent="0" algn="just">
              <a:buNone/>
            </a:pPr>
            <a:endParaRPr lang="es-ES" sz="1000" dirty="0"/>
          </a:p>
          <a:p>
            <a:pPr algn="just"/>
            <a:r>
              <a:rPr lang="es-ES" dirty="0"/>
              <a:t>SAP M, S. 21ª, 04-06-2020 (6409/2020).</a:t>
            </a:r>
          </a:p>
          <a:p>
            <a:pPr algn="just"/>
            <a:r>
              <a:rPr lang="es-ES" dirty="0"/>
              <a:t>SAP V, S. 6ª, S. 220/2022, 23-05-2022.</a:t>
            </a:r>
          </a:p>
          <a:p>
            <a:pPr algn="just"/>
            <a:r>
              <a:rPr lang="es-ES" dirty="0"/>
              <a:t> SAP GR, S. 4ª, S. 610/2003, 10-11-2003.</a:t>
            </a:r>
          </a:p>
          <a:p>
            <a:pPr marL="0" indent="0" algn="just">
              <a:buNone/>
            </a:pPr>
            <a:endParaRPr lang="es-ES" dirty="0"/>
          </a:p>
          <a:p>
            <a:pPr algn="just"/>
            <a:r>
              <a:rPr lang="es-ES" dirty="0"/>
              <a:t>También SSAP MA 24-03-2019, 17-07-2013 y 27-01-2020 (</a:t>
            </a:r>
            <a:r>
              <a:rPr lang="es-ES" dirty="0">
                <a:solidFill>
                  <a:srgbClr val="0070C0"/>
                </a:solidFill>
              </a:rPr>
              <a:t>rehabilitación no abonada</a:t>
            </a:r>
            <a:r>
              <a:rPr lang="es-ES" dirty="0"/>
              <a:t>, pero deuda del patrimonio del perjudicado –deudor-) </a:t>
            </a:r>
          </a:p>
        </p:txBody>
      </p:sp>
    </p:spTree>
    <p:extLst>
      <p:ext uri="{BB962C8B-B14F-4D97-AF65-F5344CB8AC3E}">
        <p14:creationId xmlns:p14="http://schemas.microsoft.com/office/powerpoint/2010/main" val="120645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A00AE-B68F-AC7B-0F02-27AA700AAE94}"/>
              </a:ext>
            </a:extLst>
          </p:cNvPr>
          <p:cNvSpPr>
            <a:spLocks noGrp="1"/>
          </p:cNvSpPr>
          <p:nvPr>
            <p:ph type="title"/>
          </p:nvPr>
        </p:nvSpPr>
        <p:spPr>
          <a:xfrm>
            <a:off x="457200" y="704088"/>
            <a:ext cx="8229600" cy="708688"/>
          </a:xfrm>
        </p:spPr>
        <p:txBody>
          <a:bodyPr>
            <a:normAutofit fontScale="90000"/>
          </a:bodyPr>
          <a:lstStyle/>
          <a:p>
            <a:pPr algn="ctr"/>
            <a:r>
              <a:rPr lang="es-ES" dirty="0"/>
              <a:t>(</a:t>
            </a:r>
            <a:r>
              <a:rPr lang="es-ES" b="1" dirty="0"/>
              <a:t>SAP M 04-06-2020</a:t>
            </a:r>
            <a:r>
              <a:rPr lang="es-ES" dirty="0"/>
              <a:t>)</a:t>
            </a:r>
          </a:p>
        </p:txBody>
      </p:sp>
      <p:sp>
        <p:nvSpPr>
          <p:cNvPr id="3" name="Marcador de contenido 2">
            <a:extLst>
              <a:ext uri="{FF2B5EF4-FFF2-40B4-BE49-F238E27FC236}">
                <a16:creationId xmlns:a16="http://schemas.microsoft.com/office/drawing/2014/main" id="{573A507A-529C-80D1-A60A-A3D52C3AC7E3}"/>
              </a:ext>
            </a:extLst>
          </p:cNvPr>
          <p:cNvSpPr>
            <a:spLocks noGrp="1"/>
          </p:cNvSpPr>
          <p:nvPr>
            <p:ph idx="1"/>
          </p:nvPr>
        </p:nvSpPr>
        <p:spPr>
          <a:xfrm>
            <a:off x="457200" y="1556792"/>
            <a:ext cx="8229600" cy="4767808"/>
          </a:xfrm>
        </p:spPr>
        <p:txBody>
          <a:bodyPr>
            <a:noAutofit/>
          </a:bodyPr>
          <a:lstStyle/>
          <a:p>
            <a:pPr algn="just"/>
            <a:r>
              <a:rPr lang="es-ES" sz="2500" b="0" i="0" u="none" strike="noStrike" baseline="0" dirty="0">
                <a:latin typeface="TimesNewRomanPSMT"/>
              </a:rPr>
              <a:t>“ […] en cuanto al daño, para que éste se produzca </a:t>
            </a:r>
            <a:r>
              <a:rPr lang="es-ES" sz="2500" b="0" i="0" u="none" strike="noStrike" baseline="0" dirty="0">
                <a:highlight>
                  <a:srgbClr val="FFFF00"/>
                </a:highlight>
                <a:latin typeface="TimesNewRomanPSMT"/>
              </a:rPr>
              <a:t>no es necesario que el asegurado haya satisfecho los honorarios de su letrado y los derechos de su procurador siendo suficiente la existencia de una obligación de pago vencida y exigible</a:t>
            </a:r>
            <a:r>
              <a:rPr lang="es-ES" sz="2500" b="0" i="0" u="none" strike="noStrike" baseline="0" dirty="0">
                <a:latin typeface="TimesNewRomanPSMT"/>
              </a:rPr>
              <a:t>. Pero, aun en el caso de que el asegurado no hubiera pagado lo que le debe al abogado por sus honorarios y al procurador por sus derechos, el único legitimado activamente para reclamar, en base al seguro de defensa jurídica, el importe de los honorarios del letrado y de los derechos del procurador, contra la aseguradora que cubre el riesgo de la defensa jurídica, es el asegurado [...]”.</a:t>
            </a:r>
            <a:endParaRPr lang="es-ES" sz="2500" dirty="0"/>
          </a:p>
        </p:txBody>
      </p:sp>
    </p:spTree>
    <p:extLst>
      <p:ext uri="{BB962C8B-B14F-4D97-AF65-F5344CB8AC3E}">
        <p14:creationId xmlns:p14="http://schemas.microsoft.com/office/powerpoint/2010/main" val="982714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02759-9CEA-A2B9-C9E7-2D5C72E94AB8}"/>
              </a:ext>
            </a:extLst>
          </p:cNvPr>
          <p:cNvSpPr>
            <a:spLocks noGrp="1"/>
          </p:cNvSpPr>
          <p:nvPr>
            <p:ph type="title"/>
          </p:nvPr>
        </p:nvSpPr>
        <p:spPr>
          <a:xfrm>
            <a:off x="457200" y="704088"/>
            <a:ext cx="8229600" cy="708688"/>
          </a:xfrm>
        </p:spPr>
        <p:txBody>
          <a:bodyPr>
            <a:normAutofit/>
          </a:bodyPr>
          <a:lstStyle/>
          <a:p>
            <a:r>
              <a:rPr lang="es-ES" sz="4000" b="1" dirty="0"/>
              <a:t>SAP GR, S. 4ª, S. 610/2003, 10-11-2003</a:t>
            </a:r>
          </a:p>
        </p:txBody>
      </p:sp>
      <p:sp>
        <p:nvSpPr>
          <p:cNvPr id="3" name="Marcador de contenido 2">
            <a:extLst>
              <a:ext uri="{FF2B5EF4-FFF2-40B4-BE49-F238E27FC236}">
                <a16:creationId xmlns:a16="http://schemas.microsoft.com/office/drawing/2014/main" id="{0214A4A8-BC6F-0ECC-23E1-A7B7EFFC6A39}"/>
              </a:ext>
            </a:extLst>
          </p:cNvPr>
          <p:cNvSpPr>
            <a:spLocks noGrp="1"/>
          </p:cNvSpPr>
          <p:nvPr>
            <p:ph idx="1"/>
          </p:nvPr>
        </p:nvSpPr>
        <p:spPr/>
        <p:txBody>
          <a:bodyPr>
            <a:noAutofit/>
          </a:bodyPr>
          <a:lstStyle/>
          <a:p>
            <a:pPr algn="just"/>
            <a:r>
              <a:rPr lang="es-ES" sz="2200" b="0" i="0" u="none" strike="noStrike" baseline="0" dirty="0">
                <a:latin typeface="TimesNewRomanPSMT"/>
              </a:rPr>
              <a:t>“Ha quedado demostrado que el asegurado comunicó la producción del siniestro a la Cía. así como la designación del letrado al amparo de la facultad de elección libre contemplada en el art. 76 d) de la LCS y en la misma póliza. </a:t>
            </a:r>
            <a:r>
              <a:rPr lang="es-ES" sz="2200" b="0" i="0" u="none" strike="noStrike" baseline="0" dirty="0">
                <a:highlight>
                  <a:srgbClr val="FFFF00"/>
                </a:highlight>
                <a:latin typeface="TimesNewRomanPSMT"/>
              </a:rPr>
              <a:t>La circunstancia de no haber satisfecho aún la minuta no ha de provocar la exoneración de la responsabilidad de la aseguradora ya que su deber no estaba condicionado al pago previo de la misma</a:t>
            </a:r>
            <a:r>
              <a:rPr lang="es-ES" sz="2200" b="0" i="0" u="none" strike="noStrike" baseline="0" dirty="0">
                <a:latin typeface="TimesNewRomanPSMT"/>
              </a:rPr>
              <a:t>, pues el art. 76 a) de la LCS define el seguro de defensa jurídica como aquel por el que el asegurador se obliga "a hacerse cargo de los gastos" en que pueda incurrir el asegurado como consecuencia, entre otros, de un procedimiento judicial. Ningún enriquecimiento injusto va a conllevar esta reclamación cuando se ha probado la pendencia de la deuda originada en la prestación de servicios del letrado.”</a:t>
            </a:r>
            <a:endParaRPr lang="es-ES" sz="2200" dirty="0"/>
          </a:p>
        </p:txBody>
      </p:sp>
    </p:spTree>
    <p:extLst>
      <p:ext uri="{BB962C8B-B14F-4D97-AF65-F5344CB8AC3E}">
        <p14:creationId xmlns:p14="http://schemas.microsoft.com/office/powerpoint/2010/main" val="996146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2218258"/>
          </a:xfrm>
        </p:spPr>
        <p:txBody>
          <a:bodyPr>
            <a:normAutofit/>
          </a:bodyPr>
          <a:lstStyle/>
          <a:p>
            <a:pPr algn="ctr"/>
            <a:r>
              <a:rPr lang="es-ES" sz="4000" dirty="0"/>
              <a:t>GASTOS PERICIALES Y DE DEFENSA (ABOGADO Y PROCURADOR)</a:t>
            </a:r>
            <a:br>
              <a:rPr lang="es-ES" sz="4000" dirty="0"/>
            </a:br>
            <a:r>
              <a:rPr lang="es-ES" sz="4000" b="1" u="sng" dirty="0"/>
              <a:t>REFLEXIÓN</a:t>
            </a:r>
          </a:p>
        </p:txBody>
      </p:sp>
      <p:sp>
        <p:nvSpPr>
          <p:cNvPr id="3" name="2 Marcador de contenido"/>
          <p:cNvSpPr>
            <a:spLocks noGrp="1"/>
          </p:cNvSpPr>
          <p:nvPr>
            <p:ph idx="1"/>
          </p:nvPr>
        </p:nvSpPr>
        <p:spPr>
          <a:xfrm>
            <a:off x="457200" y="3000372"/>
            <a:ext cx="8229600" cy="3125791"/>
          </a:xfrm>
        </p:spPr>
        <p:txBody>
          <a:bodyPr>
            <a:normAutofit lnSpcReduction="10000"/>
          </a:bodyPr>
          <a:lstStyle/>
          <a:p>
            <a:pPr algn="just"/>
            <a:r>
              <a:rPr lang="es-ES" dirty="0"/>
              <a:t>Costas del art. 394 LEC: estimación íntegra o sustancial (incumplimiento art. 7 Ley 35/2015); estimación parcial --- </a:t>
            </a:r>
            <a:r>
              <a:rPr lang="es-ES" dirty="0">
                <a:highlight>
                  <a:srgbClr val="FFFF00"/>
                </a:highlight>
              </a:rPr>
              <a:t>MASC</a:t>
            </a:r>
            <a:r>
              <a:rPr lang="es-ES" dirty="0"/>
              <a:t> (arts. 14 y ss. L.O. 1/2025)</a:t>
            </a:r>
          </a:p>
          <a:p>
            <a:r>
              <a:rPr lang="es-ES" dirty="0"/>
              <a:t>Principio de reparación íntegra (art. 33 Ley 35/2015)</a:t>
            </a:r>
          </a:p>
          <a:p>
            <a:r>
              <a:rPr lang="es-ES" dirty="0"/>
              <a:t>Cobertura por defensa jurídica: ¿límites?</a:t>
            </a:r>
          </a:p>
          <a:p>
            <a:r>
              <a:rPr lang="es-ES" dirty="0"/>
              <a:t>Derecho comunitario y derecho comparado.</a:t>
            </a:r>
          </a:p>
          <a:p>
            <a:r>
              <a:rPr lang="es-ES" dirty="0"/>
              <a:t>Concienciar a los jueces.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ormAutofit fontScale="90000"/>
          </a:bodyPr>
          <a:lstStyle/>
          <a:p>
            <a:br>
              <a:rPr lang="es-ES" dirty="0"/>
            </a:br>
            <a:br>
              <a:rPr lang="es-ES" dirty="0"/>
            </a:br>
            <a:br>
              <a:rPr lang="es-ES" dirty="0"/>
            </a:br>
            <a:r>
              <a:rPr lang="es-ES" sz="3600" dirty="0"/>
              <a:t>ART. 33 LEY 35/2015</a:t>
            </a:r>
            <a:br>
              <a:rPr lang="es-ES" sz="3600" dirty="0"/>
            </a:br>
            <a:r>
              <a:rPr lang="es-ES" sz="3600" dirty="0"/>
              <a:t>PRINCIPIO DE REPARACIÓN ÍNTEGRA</a:t>
            </a:r>
          </a:p>
        </p:txBody>
      </p:sp>
      <p:sp>
        <p:nvSpPr>
          <p:cNvPr id="3" name="2 Marcador de contenido"/>
          <p:cNvSpPr>
            <a:spLocks noGrp="1"/>
          </p:cNvSpPr>
          <p:nvPr>
            <p:ph idx="1"/>
          </p:nvPr>
        </p:nvSpPr>
        <p:spPr>
          <a:xfrm>
            <a:off x="457200" y="1935480"/>
            <a:ext cx="8229600" cy="4805888"/>
          </a:xfrm>
        </p:spPr>
        <p:txBody>
          <a:bodyPr>
            <a:noAutofit/>
          </a:bodyPr>
          <a:lstStyle/>
          <a:p>
            <a:pPr algn="just">
              <a:buNone/>
            </a:pPr>
            <a:r>
              <a:rPr lang="es-ES" sz="1400" b="1" dirty="0"/>
              <a:t>Artículo 33. Principios fundamentales del sistema de valoración.</a:t>
            </a:r>
          </a:p>
          <a:p>
            <a:pPr algn="just">
              <a:buNone/>
            </a:pPr>
            <a:endParaRPr lang="es-ES" sz="1400" b="1" dirty="0"/>
          </a:p>
          <a:p>
            <a:pPr algn="just"/>
            <a:r>
              <a:rPr lang="es-ES" sz="1400" dirty="0"/>
              <a:t>1. La reparación íntegra del daño y su reparación vertebrada constituyen los dos principios fundamentales del sistema para la objetivación de su valoración.</a:t>
            </a:r>
          </a:p>
          <a:p>
            <a:pPr algn="just"/>
            <a:r>
              <a:rPr lang="es-ES" sz="1400" b="1" u="sng" dirty="0"/>
              <a:t>2. El principio de la reparación íntegra tiene por finalidad asegurar la total indemnidad de los daños y perjuicios padecidos</a:t>
            </a:r>
            <a:r>
              <a:rPr lang="es-ES" sz="1400" dirty="0"/>
              <a:t>. Las indemnizaciones de este sistema tienen en cuenta cualesquiera circunstancias personales, familiares, sociales y económicas de la víctima, incluidas las que afectan a la pérdida de ingresos y a la pérdida o disminución de la capacidad de obtener ganancias.</a:t>
            </a:r>
          </a:p>
          <a:p>
            <a:pPr algn="just"/>
            <a:r>
              <a:rPr lang="es-ES" sz="1400" dirty="0"/>
              <a:t>3. El principio de la reparación íntegra rige no sólo las consecuencias patrimoniales del daño corporal sino también las morales o </a:t>
            </a:r>
            <a:r>
              <a:rPr lang="es-ES" sz="1400" dirty="0" err="1"/>
              <a:t>extrapatrimoniales</a:t>
            </a:r>
            <a:r>
              <a:rPr lang="es-ES" sz="1400" dirty="0"/>
              <a:t> e implica en este caso compensar, mediante cuantías socialmente suficientes y razonables que respeten la dignidad de las víctimas, todo perjuicio relevante de acuerdo con su intensidad.</a:t>
            </a:r>
          </a:p>
          <a:p>
            <a:pPr algn="just"/>
            <a:r>
              <a:rPr lang="es-ES" sz="1400" dirty="0"/>
              <a:t>4. El principio de vertebración requiere que se valoren por separado los daños patrimoniales y los no patrimoniales y, dentro de unos y otros, los diversos conceptos perjudiciales.</a:t>
            </a:r>
          </a:p>
          <a:p>
            <a:pPr algn="just"/>
            <a:r>
              <a:rPr lang="es-ES" sz="1400" u="sng" dirty="0"/>
              <a:t>5. La objetivación en la valoración del daño supone que se indemniza conforme a las reglas y límites establecidos en el sistema, por lo que no pueden fijarse indemnizaciones por conceptos o importes distintos de los previstos en él</a:t>
            </a:r>
            <a:r>
              <a:rPr lang="es-ES" sz="1400" dirty="0"/>
              <a:t>. No obstante, los perjuicios relevantes, ocasionados por circunstancias singulares y no contemplados conforme a las reglas y límites del sistema, se indemnizan como perjuicios excepcionales de acuerdo con las reglas establecidas al efecto en los artículos 77 y 112.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nchor="b">
            <a:normAutofit/>
          </a:bodyPr>
          <a:lstStyle/>
          <a:p>
            <a:r>
              <a:rPr lang="es-ES" dirty="0"/>
              <a:t> </a:t>
            </a:r>
          </a:p>
        </p:txBody>
      </p:sp>
      <p:pic>
        <p:nvPicPr>
          <p:cNvPr id="4" name="Por el precio de un terceros, el seguro con todo.">
            <a:hlinkClick r:id="" action="ppaction://media"/>
            <a:extLst>
              <a:ext uri="{FF2B5EF4-FFF2-40B4-BE49-F238E27FC236}">
                <a16:creationId xmlns:a16="http://schemas.microsoft.com/office/drawing/2014/main" id="{F7365ED9-C9A9-413C-84DB-B82E110628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593" y="2244051"/>
            <a:ext cx="7454920" cy="4193392"/>
          </a:xfrm>
          <a:prstGeom prst="rect">
            <a:avLst/>
          </a:prstGeom>
          <a:noFill/>
        </p:spPr>
      </p:pic>
      <p:sp>
        <p:nvSpPr>
          <p:cNvPr id="3" name="2 Marcador de contenido"/>
          <p:cNvSpPr>
            <a:spLocks noGrp="1"/>
          </p:cNvSpPr>
          <p:nvPr>
            <p:ph sz="half" idx="2"/>
          </p:nvPr>
        </p:nvSpPr>
        <p:spPr>
          <a:xfrm>
            <a:off x="2142777" y="1037458"/>
            <a:ext cx="4968552" cy="1008112"/>
          </a:xfrm>
        </p:spPr>
        <p:txBody>
          <a:bodyPr>
            <a:normAutofit/>
          </a:bodyPr>
          <a:lstStyle/>
          <a:p>
            <a:pPr>
              <a:buNone/>
            </a:pPr>
            <a:r>
              <a:rPr lang="es-ES" b="1" dirty="0"/>
              <a:t>EL SEGURO CON TODO… (?)</a:t>
            </a:r>
          </a:p>
          <a:p>
            <a:endParaRPr lang="es-ES" dirty="0"/>
          </a:p>
        </p:txBody>
      </p:sp>
    </p:spTree>
    <p:extLst>
      <p:ext uri="{BB962C8B-B14F-4D97-AF65-F5344CB8AC3E}">
        <p14:creationId xmlns:p14="http://schemas.microsoft.com/office/powerpoint/2010/main" val="33123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 </a:t>
            </a:r>
          </a:p>
        </p:txBody>
      </p:sp>
      <p:sp>
        <p:nvSpPr>
          <p:cNvPr id="3" name="2 Marcador de contenido"/>
          <p:cNvSpPr>
            <a:spLocks noGrp="1"/>
          </p:cNvSpPr>
          <p:nvPr>
            <p:ph idx="1"/>
          </p:nvPr>
        </p:nvSpPr>
        <p:spPr/>
        <p:txBody>
          <a:bodyPr>
            <a:normAutofit/>
          </a:bodyPr>
          <a:lstStyle/>
          <a:p>
            <a:pPr algn="ctr">
              <a:buNone/>
            </a:pPr>
            <a:r>
              <a:rPr lang="es-ES" sz="6000" b="1" dirty="0">
                <a:solidFill>
                  <a:srgbClr val="FF0000"/>
                </a:solidFill>
              </a:rPr>
              <a:t>ALGUNOS EJEMPLOS PRÁCTICOS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92664"/>
          </a:xfrm>
        </p:spPr>
        <p:txBody>
          <a:bodyPr>
            <a:normAutofit fontScale="90000"/>
          </a:bodyPr>
          <a:lstStyle/>
          <a:p>
            <a:r>
              <a:rPr lang="es-ES" dirty="0"/>
              <a:t> </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1475656" y="908721"/>
            <a:ext cx="6624736" cy="541588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348648"/>
          </a:xfrm>
        </p:spPr>
        <p:txBody>
          <a:bodyPr>
            <a:normAutofit fontScale="90000"/>
          </a:bodyPr>
          <a:lstStyle/>
          <a:p>
            <a:r>
              <a:rPr lang="es-ES" dirty="0"/>
              <a:t> </a:t>
            </a:r>
          </a:p>
        </p:txBody>
      </p:sp>
      <p:pic>
        <p:nvPicPr>
          <p:cNvPr id="2050" name="Picture 2"/>
          <p:cNvPicPr>
            <a:picLocks noGrp="1" noChangeAspect="1" noChangeArrowheads="1"/>
          </p:cNvPicPr>
          <p:nvPr>
            <p:ph idx="1"/>
          </p:nvPr>
        </p:nvPicPr>
        <p:blipFill>
          <a:blip r:embed="rId2" cstate="print"/>
          <a:srcRect/>
          <a:stretch>
            <a:fillRect/>
          </a:stretch>
        </p:blipFill>
        <p:spPr bwMode="auto">
          <a:xfrm>
            <a:off x="629307" y="908720"/>
            <a:ext cx="7885386" cy="5415881"/>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fontScale="90000"/>
          </a:bodyPr>
          <a:lstStyle/>
          <a:p>
            <a:r>
              <a:rPr lang="es-ES" dirty="0"/>
              <a:t> </a:t>
            </a:r>
          </a:p>
        </p:txBody>
      </p:sp>
      <p:pic>
        <p:nvPicPr>
          <p:cNvPr id="3074" name="Picture 2"/>
          <p:cNvPicPr>
            <a:picLocks noGrp="1" noChangeAspect="1" noChangeArrowheads="1"/>
          </p:cNvPicPr>
          <p:nvPr>
            <p:ph idx="1"/>
          </p:nvPr>
        </p:nvPicPr>
        <p:blipFill>
          <a:blip r:embed="rId2" cstate="print"/>
          <a:srcRect/>
          <a:stretch>
            <a:fillRect/>
          </a:stretch>
        </p:blipFill>
        <p:spPr bwMode="auto">
          <a:xfrm>
            <a:off x="966625" y="764705"/>
            <a:ext cx="7210749" cy="5559896"/>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fontScale="90000"/>
          </a:bodyPr>
          <a:lstStyle/>
          <a:p>
            <a:r>
              <a:rPr lang="es-ES" dirty="0"/>
              <a:t> </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1331640" y="836713"/>
            <a:ext cx="5832648" cy="548788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348648"/>
          </a:xfrm>
        </p:spPr>
        <p:txBody>
          <a:bodyPr>
            <a:normAutofit fontScale="90000"/>
          </a:bodyPr>
          <a:lstStyle/>
          <a:p>
            <a:pPr algn="ctr"/>
            <a:r>
              <a:rPr lang="es-ES" dirty="0"/>
              <a:t> </a:t>
            </a:r>
            <a:r>
              <a:rPr lang="es-ES" sz="2200" b="1" dirty="0"/>
              <a:t>Ejemplo de contradicción en el clausulado (art. 6 Ley 7/1998 CGC)</a:t>
            </a:r>
          </a:p>
        </p:txBody>
      </p:sp>
      <p:pic>
        <p:nvPicPr>
          <p:cNvPr id="4100" name="Picture 4"/>
          <p:cNvPicPr>
            <a:picLocks noGrp="1" noChangeAspect="1" noChangeArrowheads="1"/>
          </p:cNvPicPr>
          <p:nvPr>
            <p:ph idx="1"/>
          </p:nvPr>
        </p:nvPicPr>
        <p:blipFill>
          <a:blip r:embed="rId3" cstate="print"/>
          <a:srcRect/>
          <a:stretch>
            <a:fillRect/>
          </a:stretch>
        </p:blipFill>
        <p:spPr bwMode="auto">
          <a:xfrm>
            <a:off x="1979712" y="980729"/>
            <a:ext cx="4896543" cy="5343872"/>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348648"/>
          </a:xfrm>
        </p:spPr>
        <p:txBody>
          <a:bodyPr>
            <a:normAutofit fontScale="90000"/>
          </a:bodyPr>
          <a:lstStyle/>
          <a:p>
            <a:pPr algn="ctr"/>
            <a:r>
              <a:rPr lang="es-ES"/>
              <a:t> </a:t>
            </a:r>
            <a:r>
              <a:rPr lang="es-ES" sz="2200" b="1"/>
              <a:t>Ejemplo de contradicción en el clausulado (art. 6 Ley 7/1998 CGC)</a:t>
            </a:r>
            <a:endParaRPr lang="es-ES" sz="2200" b="1" dirty="0"/>
          </a:p>
        </p:txBody>
      </p:sp>
      <p:pic>
        <p:nvPicPr>
          <p:cNvPr id="5" name="Marcador de contenido 4">
            <a:extLst>
              <a:ext uri="{FF2B5EF4-FFF2-40B4-BE49-F238E27FC236}">
                <a16:creationId xmlns:a16="http://schemas.microsoft.com/office/drawing/2014/main" id="{EA7B5AA0-F0EA-41C7-A2A6-115B2A31ED7A}"/>
              </a:ext>
            </a:extLst>
          </p:cNvPr>
          <p:cNvPicPr>
            <a:picLocks noGrp="1" noChangeAspect="1"/>
          </p:cNvPicPr>
          <p:nvPr>
            <p:ph idx="1"/>
          </p:nvPr>
        </p:nvPicPr>
        <p:blipFill>
          <a:blip r:embed="rId3"/>
          <a:stretch>
            <a:fillRect/>
          </a:stretch>
        </p:blipFill>
        <p:spPr>
          <a:xfrm>
            <a:off x="1163524" y="1052513"/>
            <a:ext cx="6816951" cy="5101399"/>
          </a:xfrm>
          <a:prstGeom prst="rect">
            <a:avLst/>
          </a:prstGeom>
        </p:spPr>
      </p:pic>
    </p:spTree>
    <p:extLst>
      <p:ext uri="{BB962C8B-B14F-4D97-AF65-F5344CB8AC3E}">
        <p14:creationId xmlns:p14="http://schemas.microsoft.com/office/powerpoint/2010/main" val="16350976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348648"/>
          </a:xfrm>
        </p:spPr>
        <p:txBody>
          <a:bodyPr>
            <a:normAutofit fontScale="90000"/>
          </a:bodyPr>
          <a:lstStyle/>
          <a:p>
            <a:pPr algn="ctr"/>
            <a:r>
              <a:rPr lang="es-ES"/>
              <a:t> </a:t>
            </a:r>
            <a:r>
              <a:rPr lang="es-ES" sz="2200" b="1"/>
              <a:t>Ejemplo de contradicción en el clausulado (art. 6 Ley 7/1998 CGC)</a:t>
            </a:r>
            <a:endParaRPr lang="es-ES" sz="2200" b="1" dirty="0"/>
          </a:p>
        </p:txBody>
      </p:sp>
      <p:sp>
        <p:nvSpPr>
          <p:cNvPr id="4" name="Marcador de contenido 3">
            <a:extLst>
              <a:ext uri="{FF2B5EF4-FFF2-40B4-BE49-F238E27FC236}">
                <a16:creationId xmlns:a16="http://schemas.microsoft.com/office/drawing/2014/main" id="{6C51B801-8FCA-406A-9D3F-3DCC3F1FCFE1}"/>
              </a:ext>
            </a:extLst>
          </p:cNvPr>
          <p:cNvSpPr>
            <a:spLocks noGrp="1"/>
          </p:cNvSpPr>
          <p:nvPr>
            <p:ph idx="1"/>
          </p:nvPr>
        </p:nvSpPr>
        <p:spPr>
          <a:xfrm>
            <a:off x="457200" y="2412844"/>
            <a:ext cx="8229600" cy="3911755"/>
          </a:xfrm>
        </p:spPr>
        <p:txBody>
          <a:bodyPr/>
          <a:lstStyle/>
          <a:p>
            <a:endParaRPr lang="es-ES" dirty="0"/>
          </a:p>
        </p:txBody>
      </p:sp>
      <p:pic>
        <p:nvPicPr>
          <p:cNvPr id="6" name="Imagen 5">
            <a:extLst>
              <a:ext uri="{FF2B5EF4-FFF2-40B4-BE49-F238E27FC236}">
                <a16:creationId xmlns:a16="http://schemas.microsoft.com/office/drawing/2014/main" id="{00A6E5F7-454C-445E-B134-6E2FC1B86CCC}"/>
              </a:ext>
            </a:extLst>
          </p:cNvPr>
          <p:cNvPicPr>
            <a:picLocks noChangeAspect="1"/>
          </p:cNvPicPr>
          <p:nvPr/>
        </p:nvPicPr>
        <p:blipFill>
          <a:blip r:embed="rId3"/>
          <a:stretch>
            <a:fillRect/>
          </a:stretch>
        </p:blipFill>
        <p:spPr>
          <a:xfrm>
            <a:off x="457200" y="2412845"/>
            <a:ext cx="8229600" cy="2672339"/>
          </a:xfrm>
          <a:prstGeom prst="rect">
            <a:avLst/>
          </a:prstGeom>
        </p:spPr>
      </p:pic>
    </p:spTree>
    <p:extLst>
      <p:ext uri="{BB962C8B-B14F-4D97-AF65-F5344CB8AC3E}">
        <p14:creationId xmlns:p14="http://schemas.microsoft.com/office/powerpoint/2010/main" val="862717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chor="b">
            <a:normAutofit fontScale="90000"/>
          </a:bodyPr>
          <a:lstStyle/>
          <a:p>
            <a:pPr algn="ctr">
              <a:lnSpc>
                <a:spcPct val="90000"/>
              </a:lnSpc>
            </a:pPr>
            <a:r>
              <a:rPr lang="es-ES" sz="3900" dirty="0"/>
              <a:t> </a:t>
            </a:r>
            <a:r>
              <a:rPr lang="es-ES" sz="3000" b="1" dirty="0"/>
              <a:t>Ejemplo de contradicción en el clausulado (art. 6 Ley 7/1998 CGC)</a:t>
            </a:r>
          </a:p>
        </p:txBody>
      </p:sp>
      <p:sp>
        <p:nvSpPr>
          <p:cNvPr id="8" name="Text Placeholder 2">
            <a:extLst>
              <a:ext uri="{FF2B5EF4-FFF2-40B4-BE49-F238E27FC236}">
                <a16:creationId xmlns:a16="http://schemas.microsoft.com/office/drawing/2014/main" id="{E6A1FEA7-F727-42E9-A1D1-711330503DE3}"/>
              </a:ext>
            </a:extLst>
          </p:cNvPr>
          <p:cNvSpPr>
            <a:spLocks noGrp="1"/>
          </p:cNvSpPr>
          <p:nvPr>
            <p:ph type="body" idx="1"/>
          </p:nvPr>
        </p:nvSpPr>
        <p:spPr>
          <a:xfrm>
            <a:off x="457200" y="1855248"/>
            <a:ext cx="4040188" cy="659352"/>
          </a:xfrm>
        </p:spPr>
        <p:txBody>
          <a:bodyPr/>
          <a:lstStyle/>
          <a:p>
            <a:pPr algn="ctr"/>
            <a:r>
              <a:rPr lang="en-US" sz="1800" dirty="0"/>
              <a:t>COSTAS E INTERESES ART. 20 LCS</a:t>
            </a:r>
          </a:p>
        </p:txBody>
      </p:sp>
      <p:sp>
        <p:nvSpPr>
          <p:cNvPr id="10" name="Text Placeholder 3">
            <a:extLst>
              <a:ext uri="{FF2B5EF4-FFF2-40B4-BE49-F238E27FC236}">
                <a16:creationId xmlns:a16="http://schemas.microsoft.com/office/drawing/2014/main" id="{8D704AC3-3F1F-44E8-9B6B-9E69FDB6CFDA}"/>
              </a:ext>
            </a:extLst>
          </p:cNvPr>
          <p:cNvSpPr>
            <a:spLocks noGrp="1"/>
          </p:cNvSpPr>
          <p:nvPr>
            <p:ph type="body" sz="half" idx="3"/>
          </p:nvPr>
        </p:nvSpPr>
        <p:spPr>
          <a:xfrm>
            <a:off x="4645025" y="1859757"/>
            <a:ext cx="4041775" cy="654843"/>
          </a:xfrm>
        </p:spPr>
        <p:txBody>
          <a:bodyPr>
            <a:normAutofit/>
          </a:bodyPr>
          <a:lstStyle/>
          <a:p>
            <a:pPr algn="ctr"/>
            <a:r>
              <a:rPr lang="en-US" sz="1600" dirty="0"/>
              <a:t>LIQUIDACIÓN INTERESES ART. 20 LCS</a:t>
            </a:r>
          </a:p>
        </p:txBody>
      </p:sp>
      <p:pic>
        <p:nvPicPr>
          <p:cNvPr id="3" name="Marcador de contenido 2">
            <a:extLst>
              <a:ext uri="{FF2B5EF4-FFF2-40B4-BE49-F238E27FC236}">
                <a16:creationId xmlns:a16="http://schemas.microsoft.com/office/drawing/2014/main" id="{71A4D1D0-3559-41D9-87EB-E0D9C2610A6C}"/>
              </a:ext>
            </a:extLst>
          </p:cNvPr>
          <p:cNvPicPr>
            <a:picLocks noGrp="1" noChangeAspect="1"/>
          </p:cNvPicPr>
          <p:nvPr>
            <p:ph sz="quarter" idx="2"/>
          </p:nvPr>
        </p:nvPicPr>
        <p:blipFill>
          <a:blip r:embed="rId3"/>
          <a:stretch>
            <a:fillRect/>
          </a:stretch>
        </p:blipFill>
        <p:spPr>
          <a:xfrm>
            <a:off x="457200" y="3284984"/>
            <a:ext cx="4040188" cy="1728191"/>
          </a:xfrm>
          <a:prstGeom prst="rect">
            <a:avLst/>
          </a:prstGeom>
          <a:noFill/>
        </p:spPr>
      </p:pic>
      <p:pic>
        <p:nvPicPr>
          <p:cNvPr id="5" name="Marcador de contenido 4">
            <a:extLst>
              <a:ext uri="{FF2B5EF4-FFF2-40B4-BE49-F238E27FC236}">
                <a16:creationId xmlns:a16="http://schemas.microsoft.com/office/drawing/2014/main" id="{8C891625-7A6D-41EA-9694-B5ECC0F17C29}"/>
              </a:ext>
            </a:extLst>
          </p:cNvPr>
          <p:cNvPicPr>
            <a:picLocks noGrp="1" noChangeAspect="1"/>
          </p:cNvPicPr>
          <p:nvPr>
            <p:ph sz="quarter" idx="4"/>
          </p:nvPr>
        </p:nvPicPr>
        <p:blipFill>
          <a:blip r:embed="rId4"/>
          <a:stretch>
            <a:fillRect/>
          </a:stretch>
        </p:blipFill>
        <p:spPr>
          <a:xfrm>
            <a:off x="4645025" y="2889225"/>
            <a:ext cx="4041775" cy="3097262"/>
          </a:xfrm>
          <a:prstGeom prst="rect">
            <a:avLst/>
          </a:prstGeom>
        </p:spPr>
      </p:pic>
    </p:spTree>
    <p:extLst>
      <p:ext uri="{BB962C8B-B14F-4D97-AF65-F5344CB8AC3E}">
        <p14:creationId xmlns:p14="http://schemas.microsoft.com/office/powerpoint/2010/main" val="40046818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420656"/>
          </a:xfrm>
        </p:spPr>
        <p:txBody>
          <a:bodyPr>
            <a:normAutofit/>
          </a:bodyPr>
          <a:lstStyle/>
          <a:p>
            <a:pPr algn="ctr"/>
            <a:r>
              <a:rPr lang="es-ES" sz="2000" b="1" dirty="0"/>
              <a:t>Ejemplo de contradicción en el clausulado (art. 6 Ley 7/1998 CGC)</a:t>
            </a:r>
            <a:endParaRPr lang="es-ES" sz="20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835696" y="1412775"/>
            <a:ext cx="4824536" cy="4911825"/>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1397</TotalTime>
  <Words>17253</Words>
  <Application>Microsoft Office PowerPoint</Application>
  <PresentationFormat>Presentación en pantalla (4:3)</PresentationFormat>
  <Paragraphs>677</Paragraphs>
  <Slides>111</Slides>
  <Notes>18</Notes>
  <HiddenSlides>0</HiddenSlides>
  <MMClips>5</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111</vt:i4>
      </vt:variant>
    </vt:vector>
  </HeadingPairs>
  <TitlesOfParts>
    <vt:vector size="129" baseType="lpstr">
      <vt:lpstr>AAAAAB+MyriadSetPro-Text</vt:lpstr>
      <vt:lpstr>AAAAAF+TimesNewRomanPS-ItalicMT</vt:lpstr>
      <vt:lpstr>AAAAAG+MyriadSetPro-Thin</vt:lpstr>
      <vt:lpstr>AAAAAJ+TimesNewRomanPS-BoldItalicMT</vt:lpstr>
      <vt:lpstr>AAAAAL+Times-Italic</vt:lpstr>
      <vt:lpstr>Aptos</vt:lpstr>
      <vt:lpstr>Arial</vt:lpstr>
      <vt:lpstr>ArialMT</vt:lpstr>
      <vt:lpstr>Arimo</vt:lpstr>
      <vt:lpstr>Calibri</vt:lpstr>
      <vt:lpstr>Constantia</vt:lpstr>
      <vt:lpstr>EUAlbertina</vt:lpstr>
      <vt:lpstr>Tahoma</vt:lpstr>
      <vt:lpstr>Times New Roman</vt:lpstr>
      <vt:lpstr>TimesNewRomanPSMT</vt:lpstr>
      <vt:lpstr>Verdana</vt:lpstr>
      <vt:lpstr>Wingdings 2</vt:lpstr>
      <vt:lpstr>Flujo</vt:lpstr>
      <vt:lpstr> COBERTURAS, REQUISITOS, LÍMITES Y LESIVIDAD EN EL SEGURO DE DEFENSA JURÍDICA. CÓMO RECLAMAR DE FORMA EFECTIVA LOS HONORARIOS. NUEVO ESCENARIO A RAÍZ DE LA STS 101/2021 Y OTRAS SSAAPP</vt:lpstr>
      <vt:lpstr>¿Qué vamos a tratar?</vt:lpstr>
      <vt:lpstr>¿Qué te sugiere esto?</vt:lpstr>
      <vt:lpstr> </vt:lpstr>
      <vt:lpstr>¿TODISTAS? ¿Las mejores coberturas?</vt:lpstr>
      <vt:lpstr> </vt:lpstr>
      <vt:lpstr>¿TODISTAS?</vt:lpstr>
      <vt:lpstr> </vt:lpstr>
      <vt:lpstr> </vt:lpstr>
      <vt:lpstr> </vt:lpstr>
      <vt:lpstr>Presentación de PowerPoint</vt:lpstr>
      <vt:lpstr>ALGUNOS EJEMPLOS DE CLÁUSULAS ABUSIVAS Y LIMITATIVAS DE ASEGURADORAS</vt:lpstr>
      <vt:lpstr>Y LA JOYA DE LA CORONA…!</vt:lpstr>
      <vt:lpstr> </vt:lpstr>
      <vt:lpstr>NORMATIVA BÁSICA Y DOCUMENTOS DE INTERÉS</vt:lpstr>
      <vt:lpstr>SUPUESTOS PARA EVADIR LÍMITES</vt:lpstr>
      <vt:lpstr>ART. 3 LCS - I</vt:lpstr>
      <vt:lpstr>ART. 3 LCS - II</vt:lpstr>
      <vt:lpstr>ART. 3 LCS - III</vt:lpstr>
      <vt:lpstr>Presentación de PowerPoint</vt:lpstr>
      <vt:lpstr>ART. 3 LCS - IV</vt:lpstr>
      <vt:lpstr>ART. 3 – V</vt:lpstr>
      <vt:lpstr> </vt:lpstr>
      <vt:lpstr>STS 29-01-2019 Ponente: Sr. Sancho Gargallo ART. 3 LCS – CLÁUSULAS LIMITATIVAS</vt:lpstr>
      <vt:lpstr>STS 02-03-2020 y STS Pleno 14-07-2015 Ponente: Francisco Marín Castán ART. 3 LCS – CLÁUSULAS LIMITATIVAS “LA DOBLE FIRMA”</vt:lpstr>
      <vt:lpstr>STS 02-03-2020 y STS Pleno 14-07-2015 Ponente: Francisco Marín Castán ART. 3 LCS – CLÁUSULAS LIMITATIVAS “LA DOBLE FIRMA” - II</vt:lpstr>
      <vt:lpstr> … </vt:lpstr>
      <vt:lpstr>    EJEMPLO DE “CONTRADICCIÓN EN PÓLIZA” (?) CLÁUSULAS LIMITATIVAS </vt:lpstr>
      <vt:lpstr>¿Y qué presentó la aseguradora…? </vt:lpstr>
      <vt:lpstr>¿Es esto una falsedad documental…?  </vt:lpstr>
      <vt:lpstr>¿O una estafa procesal…?  ¿Nos toman el pelo?</vt:lpstr>
      <vt:lpstr>CONTRADICCIÓN EN LA PROPIA PÓLIZA (en las mismas condiciones particulares)</vt:lpstr>
      <vt:lpstr>…</vt:lpstr>
      <vt:lpstr>Art. 6 Ley 7/1998, de Condiciones Generales de la Contratación:</vt:lpstr>
      <vt:lpstr>ART. 3 LCS – JURISPRUDENCIA EUROPEA</vt:lpstr>
      <vt:lpstr>Directiva europea sobre Distribución de Seguros: EL DOCUMENTO DE INFORMACIÓN PREVIA</vt:lpstr>
      <vt:lpstr>LESIVIDAD Y VACÍO DE CONTENIDO</vt:lpstr>
      <vt:lpstr>LGDCU – RDLeg 1/2007</vt:lpstr>
      <vt:lpstr>STS 22-04-2016 – Sr. Vela Torres STS n.º 273/2016</vt:lpstr>
      <vt:lpstr>STS 24-02-2021 – Sra. Parra Lucán STS 101/2021</vt:lpstr>
      <vt:lpstr>SAP Murcia, Sección 4ª, Sentencia 1172/2023, de 23-11-2023 (límite 1.500 €, contra ALLIANZ): </vt:lpstr>
      <vt:lpstr>SAP Madrid, Sección 14ª, Sentencia 201/2024, de 29-04-2024 (límite 1.500 €, contra Pelayo): </vt:lpstr>
      <vt:lpstr>SAP Granada, Sección 4ª, Sentencia 395/2024, de 13-11-2024 (límite 1.500 €, contra ALLIANZ): </vt:lpstr>
      <vt:lpstr>… </vt:lpstr>
      <vt:lpstr>SAP MA 415/2023, 21-06-2023 (ref. a STJUE 20-05-2011, asunto C-293/10, Stark), frente a Generali</vt:lpstr>
      <vt:lpstr>SAP NA 172/2025, S. 3ª, de 04-02-2025, en cuanto a la lesividad y conflicto (600 € - MM)*</vt:lpstr>
      <vt:lpstr>SAP NA 172/2025, S. 3ª, de 04-02-2025, en cuanto a la lesividad y conflicto (600 €) *</vt:lpstr>
      <vt:lpstr>STS Pleno 14-07-2020 – Sr. Baena</vt:lpstr>
      <vt:lpstr>DOCTRINA SOBRE LESIVIDAD</vt:lpstr>
      <vt:lpstr>CONFLICTO DE INTERESES</vt:lpstr>
      <vt:lpstr>GBP SEGURO DEF JCA. </vt:lpstr>
      <vt:lpstr>GASTOS/HONORARIOS INCLUIBLES</vt:lpstr>
      <vt:lpstr>Problemática de los Baremos o Criterios de Honorarios de los Colegios de Abogados ¿a qué atendemos?</vt:lpstr>
      <vt:lpstr>TIPO DE INTERÉS</vt:lpstr>
      <vt:lpstr>TIPO DE INTERÉS</vt:lpstr>
      <vt:lpstr>RECLAMACIONES EXTRAJUDICIALES</vt:lpstr>
      <vt:lpstr>… … </vt:lpstr>
      <vt:lpstr>Art. 201 de la Directiva de 2009</vt:lpstr>
      <vt:lpstr>RECLAMACIONES EXTRAJUDICIALES</vt:lpstr>
      <vt:lpstr>     SAP B 617/2023, de 17-11-2023 (actuaciones extrajudiciales)  </vt:lpstr>
      <vt:lpstr>INTERVENCIÓN NO PRECEPTIVA Y RECLAMACIONES EXTRAJUDICIALES</vt:lpstr>
      <vt:lpstr> </vt:lpstr>
      <vt:lpstr> </vt:lpstr>
      <vt:lpstr>EN CONTRA  (reclamaciones extrajudiciales)</vt:lpstr>
      <vt:lpstr>(…)</vt:lpstr>
      <vt:lpstr>Directiva 2009/138/CE, 25-11-2009</vt:lpstr>
      <vt:lpstr>INTERVENCIÓN DEL PROCURADOR</vt:lpstr>
      <vt:lpstr> </vt:lpstr>
      <vt:lpstr>COBERTURA A OCUPANTES</vt:lpstr>
      <vt:lpstr> </vt:lpstr>
      <vt:lpstr> </vt:lpstr>
      <vt:lpstr>SAP MA 415/2023, 21-06-2023</vt:lpstr>
      <vt:lpstr>STS 27-06-2019 Ponente: Eduardo Baena Ruiz</vt:lpstr>
      <vt:lpstr>STS 27-06-2019 Ponente: Eduardo Baena Ruiz</vt:lpstr>
      <vt:lpstr>STS 27-06-2019 Ponente: Eduardo Baena Ruiz</vt:lpstr>
      <vt:lpstr>LEGITIMACIÓN ACTIVA DEL LETRADO</vt:lpstr>
      <vt:lpstr>LEGITIMACIÓN ACTIVA DEL LETRADO</vt:lpstr>
      <vt:lpstr>LA CESIÓN DE DERECHOS DE CRÉDITO - I</vt:lpstr>
      <vt:lpstr>CESIÓN DE DERECHOS DE CRÉDITO- II</vt:lpstr>
      <vt:lpstr>CESIÓN DEL CRÉDITO STS 20-04-2023</vt:lpstr>
      <vt:lpstr>CESIÓN DEL CRÉDITO</vt:lpstr>
      <vt:lpstr>CESIÓN DEL CRÉDITO</vt:lpstr>
      <vt:lpstr>MODELO DE CESIÓN DE DERECHOS</vt:lpstr>
      <vt:lpstr>Otras cuestiones de interés</vt:lpstr>
      <vt:lpstr>Legitimación sin pago previo</vt:lpstr>
      <vt:lpstr>(SAP M 04-06-2020)</vt:lpstr>
      <vt:lpstr>SAP GR, S. 4ª, S. 610/2003, 10-11-2003</vt:lpstr>
      <vt:lpstr>GASTOS PERICIALES Y DE DEFENSA (ABOGADO Y PROCURADOR) REFLEXIÓN</vt:lpstr>
      <vt:lpstr>   ART. 33 LEY 35/2015 PRINCIPIO DE REPARACIÓN ÍNTEGRA</vt:lpstr>
      <vt:lpstr> </vt:lpstr>
      <vt:lpstr> </vt:lpstr>
      <vt:lpstr> </vt:lpstr>
      <vt:lpstr> </vt:lpstr>
      <vt:lpstr> </vt:lpstr>
      <vt:lpstr> Ejemplo de contradicción en el clausulado (art. 6 Ley 7/1998 CGC)</vt:lpstr>
      <vt:lpstr> Ejemplo de contradicción en el clausulado (art. 6 Ley 7/1998 CGC)</vt:lpstr>
      <vt:lpstr> Ejemplo de contradicción en el clausulado (art. 6 Ley 7/1998 CGC)</vt:lpstr>
      <vt:lpstr> Ejemplo de contradicción en el clausulado (art. 6 Ley 7/1998 CGC)</vt:lpstr>
      <vt:lpstr>Ejemplo de contradicción en el clausulado (art. 6 Ley 7/1998 CGC)</vt:lpstr>
      <vt:lpstr> Ejemplo de póliza que no cumple el art. 3 LCS</vt:lpstr>
      <vt:lpstr>Presentación de PowerPoint</vt:lpstr>
      <vt:lpstr> Ejemplo de póliza de 200 euros (lesividad y art. 3 LCS)</vt:lpstr>
      <vt:lpstr>Ejemplo de póliza de 200 euros (lesividad y art. 3 LCS)</vt:lpstr>
      <vt:lpstr>Ejemplo de conflicto de intereses MAPFRE vs. MAPFRE</vt:lpstr>
      <vt:lpstr>¿Acuerdos?</vt:lpstr>
      <vt:lpstr>Ejemplo de acuerdo con cláusula lesiva  LA NUEZ (Grupo LDA) ¿250 €?</vt:lpstr>
      <vt:lpstr>Ejemplo de acuerdo con cláusula lesiva  LA NUEZ (Grupo LDA) ¿250 €?</vt:lpstr>
      <vt:lpstr>Ejemplo de acuerdo con cláusula lesiva  LA NUEZ (Grupo LDA) ¿250 €?</vt:lpstr>
      <vt:lpstr>CONFLICTOS DE INTERÉS. PRÁCTICAS DE LAS ASEGURADORAS.</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COBERTURAS, REQUISITOS Y LÍMITES EN EL SEGURO DE DEFENSA JURÍDICA </dc:title>
  <dc:creator>Alberto Salas</dc:creator>
  <cp:lastModifiedBy>ALBERTO SALAS - TRAFICALIA</cp:lastModifiedBy>
  <cp:revision>221</cp:revision>
  <cp:lastPrinted>2025-02-03T18:20:23Z</cp:lastPrinted>
  <dcterms:created xsi:type="dcterms:W3CDTF">2020-05-06T12:56:54Z</dcterms:created>
  <dcterms:modified xsi:type="dcterms:W3CDTF">2025-02-16T23:16:27Z</dcterms:modified>
</cp:coreProperties>
</file>