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8288000" cy="10287000"/>
  <p:notesSz cx="6735763" cy="9866313"/>
  <p:defaultTextStyle>
    <a:defPPr>
      <a:defRPr lang="es-E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1FE00-8ADD-A7C5-1AE7-D784002D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14A998-33DF-5FBD-5550-C3E69D5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E7EF-6380-427B-9BB0-9708835916C4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980924-DCB4-3D6B-F07D-9BDE932E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F8672B-91FF-0CC8-146C-A3722EF4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58A2-1327-4B6A-B3DA-916C26905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72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FDD088-E911-7950-31F4-DC6A6CDA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E29D91-93FC-BDF5-C894-57288914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1C233-55CC-37F1-5454-D64943ACB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E7EF-6380-427B-9BB0-9708835916C4}" type="datetimeFigureOut">
              <a:rPr lang="es-ES" smtClean="0"/>
              <a:t>20/02/2025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5108D-96F6-ED95-115D-5E71204FA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25533-A449-7D64-F304-36966E11B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58A2-1327-4B6A-B3DA-916C269051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46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756B2C-00CD-11D6-AEB6-32AA3F98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71474B-7645-5D4F-389B-E4EA2823D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1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864680-1194-3BD3-1217-15A51BA7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s-ES" sz="4350" spc="805" noProof="0">
                <a:solidFill>
                  <a:schemeClr val="tx1"/>
                </a:solidFill>
              </a:rPr>
              <a:t>Proceso de Acreditación</a:t>
            </a:r>
            <a:r>
              <a:rPr lang="es-ES" sz="4350" spc="465" noProof="0">
                <a:solidFill>
                  <a:schemeClr val="tx1"/>
                </a:solidFill>
              </a:rPr>
              <a:t> </a:t>
            </a:r>
            <a:r>
              <a:rPr lang="es-ES" sz="4350" spc="1115" noProof="0">
                <a:solidFill>
                  <a:schemeClr val="tx1"/>
                </a:solidFill>
              </a:rPr>
              <a:t>de</a:t>
            </a:r>
            <a:r>
              <a:rPr lang="es-ES" sz="4350" spc="470" noProof="0">
                <a:solidFill>
                  <a:schemeClr val="tx1"/>
                </a:solidFill>
              </a:rPr>
              <a:t> </a:t>
            </a:r>
            <a:r>
              <a:rPr lang="es-ES" sz="4350" spc="860" noProof="0">
                <a:solidFill>
                  <a:schemeClr val="tx1"/>
                </a:solidFill>
              </a:rPr>
              <a:t>Centros</a:t>
            </a:r>
            <a:endParaRPr lang="es-ES" sz="4350" noProof="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81F058-4341-8B8B-CF86-7BE7245D0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EB8448B-AEA3-06E4-8E4F-8A1BE387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es-ES" sz="9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844C7A-7D3A-794E-EBC2-530AD33FD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CD84EC1-F16B-F4BE-4458-4865D72B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500" spc="805" noProof="0">
                <a:solidFill>
                  <a:schemeClr val="tx1"/>
                </a:solidFill>
              </a:rPr>
              <a:t>Visita para acreditación</a:t>
            </a:r>
            <a:endParaRPr lang="es-ES" sz="4500" noProof="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01DAF2-2A63-195F-6B38-37526EC84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5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82EA246-FD54-B750-41C0-4EF2E496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404"/>
              </a:spcBef>
            </a:pPr>
            <a:r>
              <a:rPr lang="es-ES" spc="1145" noProof="0">
                <a:solidFill>
                  <a:schemeClr val="tx1"/>
                </a:solidFill>
              </a:rPr>
              <a:t>Anexo</a:t>
            </a:r>
            <a:r>
              <a:rPr lang="es-ES" spc="600" noProof="0">
                <a:solidFill>
                  <a:schemeClr val="tx1"/>
                </a:solidFill>
              </a:rPr>
              <a:t> </a:t>
            </a:r>
            <a:r>
              <a:rPr lang="es-ES" spc="775" noProof="0">
                <a:solidFill>
                  <a:schemeClr val="tx1"/>
                </a:solidFill>
              </a:rPr>
              <a:t>Alta</a:t>
            </a:r>
            <a:r>
              <a:rPr lang="es-ES" spc="605" noProof="0">
                <a:solidFill>
                  <a:schemeClr val="tx1"/>
                </a:solidFill>
              </a:rPr>
              <a:t> E</a:t>
            </a:r>
            <a:r>
              <a:rPr lang="es-ES" spc="1185" noProof="0">
                <a:solidFill>
                  <a:schemeClr val="tx1"/>
                </a:solidFill>
              </a:rPr>
              <a:t>specialización</a:t>
            </a:r>
            <a:endParaRPr lang="es-ES" spc="1185" noProof="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356ADF-773C-A81E-900E-816D11F333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5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B665858-AC8D-1E49-26E9-8A6DD43C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790" noProof="0"/>
              <a:t>Última</a:t>
            </a:r>
            <a:r>
              <a:rPr lang="es-ES" spc="610" noProof="0"/>
              <a:t> </a:t>
            </a:r>
            <a:r>
              <a:rPr lang="es-ES" spc="1165" noProof="0"/>
              <a:t>Tecnología</a:t>
            </a:r>
            <a:r>
              <a:rPr lang="es-ES" spc="615" noProof="0"/>
              <a:t> </a:t>
            </a:r>
            <a:r>
              <a:rPr lang="es-ES" spc="1325" noProof="0"/>
              <a:t>Incorporada</a:t>
            </a:r>
            <a:endParaRPr lang="es-ES" spc="1325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E1E686-07FC-3819-8268-D23C35AA2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8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D70CEBC-08E9-5B1A-3CA6-5ED0C0CD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2965">
              <a:lnSpc>
                <a:spcPct val="100000"/>
              </a:lnSpc>
              <a:spcBef>
                <a:spcPts val="440"/>
              </a:spcBef>
            </a:pP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Equipo</a:t>
            </a:r>
            <a:r>
              <a:rPr lang="es-ES" sz="4000" spc="-55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Lokomat</a:t>
            </a:r>
            <a:r>
              <a:rPr lang="es-ES" sz="4000" spc="-50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Pro</a:t>
            </a:r>
            <a:r>
              <a:rPr lang="es-ES" sz="4000" spc="-55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V6</a:t>
            </a:r>
            <a:r>
              <a:rPr lang="es-ES" sz="4000" spc="-50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Free</a:t>
            </a:r>
            <a:r>
              <a:rPr lang="es-ES" sz="4000" spc="-55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spc="-160" noProof="0">
                <a:solidFill>
                  <a:srgbClr val="000000"/>
                </a:solidFill>
                <a:latin typeface="Times New Roman"/>
                <a:cs typeface="Times New Roman"/>
              </a:rPr>
              <a:t>D:</a:t>
            </a:r>
            <a:r>
              <a:rPr lang="es-ES" sz="4000" spc="-50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sistema</a:t>
            </a:r>
            <a:r>
              <a:rPr lang="es-ES" sz="4000" spc="-55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robótico</a:t>
            </a:r>
            <a:r>
              <a:rPr lang="es-ES" sz="4000" spc="-50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noProof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lang="es-ES" sz="4000" spc="-55" noProof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4000" spc="-10" noProof="0">
                <a:solidFill>
                  <a:srgbClr val="000000"/>
                </a:solidFill>
                <a:latin typeface="Times New Roman"/>
                <a:cs typeface="Times New Roman"/>
              </a:rPr>
              <a:t>marcha</a:t>
            </a:r>
            <a:endParaRPr lang="es-ES" sz="4000" noProof="0" dirty="0">
              <a:latin typeface="Times New Roman"/>
              <a:cs typeface="Times New Roman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F2DF76-9F0F-DB6D-10A4-3D053FE90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7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2AA045-769F-7B95-0140-ADE13746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F49C1-D0DD-2615-6F3D-5DE27E8D0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228B97-285C-40E7-9090-E38D52EE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3E88FF-FA82-CBFB-9C16-DFA32F639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83F7830-17F9-85E2-F1C8-D6A195FC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pc="434" noProof="0">
                <a:solidFill>
                  <a:srgbClr val="000000"/>
                </a:solidFill>
                <a:latin typeface="Arial Black" panose="020B0A04020102020204" pitchFamily="34" charset="0"/>
              </a:rPr>
              <a:t>ÚLTIMA</a:t>
            </a:r>
            <a:r>
              <a:rPr lang="es-ES" sz="4000" spc="415" noProof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25" noProof="0">
                <a:solidFill>
                  <a:srgbClr val="000000"/>
                </a:solidFill>
                <a:latin typeface="Arial Black" panose="020B0A04020102020204" pitchFamily="34" charset="0"/>
              </a:rPr>
              <a:t>TECNOLOGÍA</a:t>
            </a:r>
            <a:r>
              <a:rPr lang="es-ES" sz="4000" spc="525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55" noProof="0">
                <a:solidFill>
                  <a:srgbClr val="000000"/>
                </a:solidFill>
                <a:latin typeface="Arial Black" panose="020B0A04020102020204" pitchFamily="34" charset="0"/>
              </a:rPr>
              <a:t>INCORPORADA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0C05F0-6275-9FE1-1AF4-1FA6044FC3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79381F-0738-7351-B5D5-2F53EF91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pc="434" noProof="0">
                <a:solidFill>
                  <a:srgbClr val="000000"/>
                </a:solidFill>
                <a:latin typeface="Arial Black" panose="020B0A04020102020204" pitchFamily="34" charset="0"/>
              </a:rPr>
              <a:t>ÚLTIMA</a:t>
            </a:r>
            <a:r>
              <a:rPr lang="es-ES" sz="4000" spc="415" noProof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25" noProof="0">
                <a:solidFill>
                  <a:srgbClr val="000000"/>
                </a:solidFill>
                <a:latin typeface="Arial Black" panose="020B0A04020102020204" pitchFamily="34" charset="0"/>
              </a:rPr>
              <a:t>TECNOLOGÍA</a:t>
            </a:r>
            <a:r>
              <a:rPr lang="es-ES" sz="4000" spc="525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55" noProof="0">
                <a:solidFill>
                  <a:srgbClr val="000000"/>
                </a:solidFill>
                <a:latin typeface="Arial Black" panose="020B0A04020102020204" pitchFamily="34" charset="0"/>
              </a:rPr>
              <a:t>INCORPORADA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793F7A-583C-60CD-BC9A-75009A76AF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79CF43-C377-38FC-634A-727A6D72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s-ES" sz="4350" spc="765" noProof="0"/>
              <a:t>Evolución</a:t>
            </a:r>
            <a:r>
              <a:rPr lang="es-ES" sz="4350" spc="445" noProof="0"/>
              <a:t> </a:t>
            </a:r>
            <a:r>
              <a:rPr lang="es-ES" sz="4350" spc="795" noProof="0"/>
              <a:t>del</a:t>
            </a:r>
            <a:r>
              <a:rPr lang="es-ES" sz="4350" spc="445" noProof="0"/>
              <a:t> </a:t>
            </a:r>
            <a:r>
              <a:rPr lang="es-ES" sz="4350" spc="545" noProof="0"/>
              <a:t>DCA</a:t>
            </a:r>
            <a:r>
              <a:rPr lang="es-ES" sz="4350" spc="445" noProof="0"/>
              <a:t> </a:t>
            </a:r>
            <a:r>
              <a:rPr lang="es-ES" sz="4350" spc="1075" noProof="0"/>
              <a:t>en</a:t>
            </a:r>
            <a:r>
              <a:rPr lang="es-ES" sz="4350" spc="445" noProof="0"/>
              <a:t> </a:t>
            </a:r>
            <a:r>
              <a:rPr lang="es-ES" sz="4350" spc="770" noProof="0"/>
              <a:t>las</a:t>
            </a:r>
            <a:r>
              <a:rPr lang="es-ES" sz="4350" spc="445" noProof="0"/>
              <a:t> </a:t>
            </a:r>
            <a:r>
              <a:rPr lang="es-ES" sz="4350" spc="760" noProof="0"/>
              <a:t>útimas</a:t>
            </a:r>
            <a:r>
              <a:rPr lang="es-ES" sz="4350" spc="445" noProof="0"/>
              <a:t> </a:t>
            </a:r>
            <a:r>
              <a:rPr lang="es-ES" sz="4350" spc="1080" noProof="0"/>
              <a:t>décadas</a:t>
            </a:r>
            <a:endParaRPr lang="es-ES" sz="4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4C7C81-B1BD-DFDC-CA45-5E0E11CDF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0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504896-11FB-D088-9F74-E79EDEF1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pc="434" noProof="0">
                <a:solidFill>
                  <a:srgbClr val="000000"/>
                </a:solidFill>
                <a:latin typeface="Arial Black" panose="020B0A04020102020204" pitchFamily="34" charset="0"/>
              </a:rPr>
              <a:t>ÚLTIMA</a:t>
            </a:r>
            <a:r>
              <a:rPr lang="es-ES" sz="4000" spc="415" noProof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25" noProof="0">
                <a:solidFill>
                  <a:srgbClr val="000000"/>
                </a:solidFill>
                <a:latin typeface="Arial Black" panose="020B0A04020102020204" pitchFamily="34" charset="0"/>
              </a:rPr>
              <a:t>TECNOLOGÍA</a:t>
            </a:r>
            <a:r>
              <a:rPr lang="es-ES" sz="4000" spc="525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ES" sz="4000" spc="555" noProof="0">
                <a:solidFill>
                  <a:srgbClr val="000000"/>
                </a:solidFill>
                <a:latin typeface="Arial Black" panose="020B0A04020102020204" pitchFamily="34" charset="0"/>
              </a:rPr>
              <a:t>INCORPORADA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50D261-C0AE-371D-A38F-27C562189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E26772-2ACE-4F2E-882F-B4CC33D2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404"/>
              </a:spcBef>
            </a:pPr>
            <a:r>
              <a:rPr lang="es-ES" sz="4200" b="1" spc="1145" noProof="0">
                <a:solidFill>
                  <a:schemeClr val="tx1"/>
                </a:solidFill>
                <a:latin typeface="Trebuchet MS" panose="020B0603020202020204" pitchFamily="34" charset="0"/>
              </a:rPr>
              <a:t>Perfil del lesionado neurológico complejo</a:t>
            </a:r>
            <a:endParaRPr lang="es-ES" sz="4200" b="1" spc="1185" noProof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689D8A-D64E-8726-4CE7-D21E60A1A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9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B6500B-FF65-AC50-3BB6-DC32813A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s-ES" sz="4350" spc="800" noProof="0"/>
              <a:t>Ventajas</a:t>
            </a:r>
            <a:r>
              <a:rPr lang="es-ES" sz="4350" spc="440" noProof="0"/>
              <a:t> </a:t>
            </a:r>
            <a:r>
              <a:rPr lang="es-ES" sz="4350" spc="1075" noProof="0"/>
              <a:t>en la</a:t>
            </a:r>
            <a:r>
              <a:rPr lang="es-ES" sz="4350" spc="445" noProof="0"/>
              <a:t> </a:t>
            </a:r>
            <a:r>
              <a:rPr lang="es-ES" sz="4350" spc="740" noProof="0"/>
              <a:t>gestión</a:t>
            </a:r>
            <a:r>
              <a:rPr lang="es-ES" sz="4350" spc="445" noProof="0"/>
              <a:t> </a:t>
            </a:r>
            <a:r>
              <a:rPr lang="es-ES" sz="4350" spc="795" noProof="0"/>
              <a:t>del</a:t>
            </a:r>
            <a:r>
              <a:rPr lang="es-ES" sz="4350" spc="445" noProof="0"/>
              <a:t> </a:t>
            </a:r>
            <a:r>
              <a:rPr lang="es-ES" sz="4350" spc="805" noProof="0"/>
              <a:t>lesionado</a:t>
            </a:r>
            <a:endParaRPr lang="es-ES" sz="4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A6AE25-DE41-8FBD-22A6-050464DC0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32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A4B2DC7-B02B-4C34-B2EE-C2EE18C9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ts val="5930"/>
              </a:lnSpc>
              <a:spcBef>
                <a:spcPts val="1355"/>
              </a:spcBef>
            </a:pPr>
            <a:r>
              <a:rPr lang="es-ES" sz="5000" b="1" spc="935" noProof="0"/>
              <a:t>Dificultades</a:t>
            </a:r>
            <a:r>
              <a:rPr lang="es-ES" sz="5000" b="1" spc="635" noProof="0"/>
              <a:t> </a:t>
            </a:r>
            <a:r>
              <a:rPr lang="es-ES" sz="5000" b="1" spc="1460" noProof="0"/>
              <a:t>en </a:t>
            </a:r>
            <a:r>
              <a:rPr lang="es-ES" sz="5000" b="1" spc="844" noProof="0"/>
              <a:t>la</a:t>
            </a:r>
            <a:r>
              <a:rPr lang="es-ES" sz="5000" b="1" spc="605" noProof="0"/>
              <a:t> </a:t>
            </a:r>
            <a:r>
              <a:rPr lang="es-ES" sz="5000" b="1" spc="1019" noProof="0"/>
              <a:t>gestión</a:t>
            </a:r>
            <a:r>
              <a:rPr lang="es-ES" sz="5000" b="1" spc="610" noProof="0"/>
              <a:t> </a:t>
            </a:r>
            <a:r>
              <a:rPr lang="es-ES" sz="5000" b="1" spc="1070" noProof="0"/>
              <a:t>del </a:t>
            </a:r>
            <a:r>
              <a:rPr lang="es-ES" sz="5000" b="1" spc="1185" noProof="0"/>
              <a:t>lesionado</a:t>
            </a:r>
            <a:endParaRPr lang="es-ES" sz="5000" b="1" spc="1185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F9287B-5862-2FD3-3A97-33718B7B9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9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E8762E-9528-FAA9-F4ED-31D993FE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930"/>
              </a:lnSpc>
              <a:spcBef>
                <a:spcPts val="1355"/>
              </a:spcBef>
            </a:pPr>
            <a:r>
              <a:rPr lang="es-ES" sz="5000" spc="1225" noProof="0"/>
              <a:t>Valoración del</a:t>
            </a:r>
            <a:r>
              <a:rPr lang="es-ES" sz="5000" spc="1070" noProof="0"/>
              <a:t> </a:t>
            </a:r>
            <a:r>
              <a:rPr lang="es-ES" sz="5000" spc="1165" noProof="0"/>
              <a:t>Paciente: gestión integral</a:t>
            </a:r>
            <a:endParaRPr lang="es-ES" sz="5000" spc="1165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FCFD9B-368A-133E-B509-EB26BE1D26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5A2975-1FDE-1464-E16B-C605AB9E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3050" spc="-420" noProof="0">
                <a:latin typeface="Trebuchet MS"/>
                <a:cs typeface="Trebuchet MS"/>
              </a:rPr>
              <a:t>1.</a:t>
            </a:r>
            <a:r>
              <a:rPr lang="es-ES" sz="3050" spc="-615" noProof="0">
                <a:latin typeface="Trebuchet MS"/>
                <a:cs typeface="Trebuchet MS"/>
              </a:rPr>
              <a:t> </a:t>
            </a:r>
            <a:r>
              <a:rPr lang="es-ES" sz="3050" spc="225" noProof="0">
                <a:latin typeface="Trebuchet MS"/>
                <a:cs typeface="Trebuchet MS"/>
              </a:rPr>
              <a:t>Valoración</a:t>
            </a:r>
            <a:r>
              <a:rPr lang="es-ES" sz="3050" spc="-60" noProof="0">
                <a:latin typeface="Trebuchet MS"/>
                <a:cs typeface="Trebuchet MS"/>
              </a:rPr>
              <a:t> </a:t>
            </a:r>
            <a:r>
              <a:rPr lang="es-ES" sz="3050" spc="65" noProof="0">
                <a:latin typeface="Trebuchet MS"/>
                <a:cs typeface="Trebuchet MS"/>
              </a:rPr>
              <a:t>al</a:t>
            </a:r>
            <a:r>
              <a:rPr lang="es-ES" sz="3050" spc="-55" noProof="0">
                <a:latin typeface="Trebuchet MS"/>
                <a:cs typeface="Trebuchet MS"/>
              </a:rPr>
              <a:t> </a:t>
            </a:r>
            <a:r>
              <a:rPr lang="es-ES" sz="3050" spc="225" noProof="0">
                <a:latin typeface="Trebuchet MS"/>
                <a:cs typeface="Trebuchet MS"/>
              </a:rPr>
              <a:t>ingreso</a:t>
            </a:r>
            <a:r>
              <a:rPr lang="es-ES" sz="3050" spc="-60" noProof="0">
                <a:latin typeface="Trebuchet MS"/>
                <a:cs typeface="Trebuchet MS"/>
              </a:rPr>
              <a:t> </a:t>
            </a:r>
            <a:r>
              <a:rPr lang="es-ES" sz="3050" spc="225" noProof="0">
                <a:latin typeface="Trebuchet MS"/>
                <a:cs typeface="Trebuchet MS"/>
              </a:rPr>
              <a:t>para</a:t>
            </a:r>
            <a:r>
              <a:rPr lang="es-ES" sz="3050" spc="-55" noProof="0">
                <a:latin typeface="Trebuchet MS"/>
                <a:cs typeface="Trebuchet MS"/>
              </a:rPr>
              <a:t> </a:t>
            </a:r>
            <a:r>
              <a:rPr lang="es-ES" sz="3050" spc="150" noProof="0">
                <a:latin typeface="Trebuchet MS"/>
                <a:cs typeface="Trebuchet MS"/>
              </a:rPr>
              <a:t>planificación</a:t>
            </a:r>
            <a:endParaRPr lang="es-ES" sz="3050" noProof="0" dirty="0">
              <a:latin typeface="Trebuchet MS"/>
              <a:cs typeface="Trebuchet M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88B073-8033-0E7D-1CEA-32AD60806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80411A-0996-9F1A-E74F-4D0EF0888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8000" spc="1864" noProof="0">
                <a:solidFill>
                  <a:srgbClr val="000000"/>
                </a:solidFill>
              </a:rPr>
              <a:t>Trámites</a:t>
            </a:r>
            <a:r>
              <a:rPr lang="es-ES" sz="8000" spc="940" noProof="0">
                <a:solidFill>
                  <a:srgbClr val="000000"/>
                </a:solidFill>
              </a:rPr>
              <a:t> </a:t>
            </a:r>
            <a:r>
              <a:rPr lang="es-ES" sz="8000" spc="1905" noProof="0">
                <a:solidFill>
                  <a:srgbClr val="000000"/>
                </a:solidFill>
              </a:rPr>
              <a:t>no clínicos</a:t>
            </a:r>
            <a:endParaRPr lang="es-ES" sz="800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FA775E-177E-BBC1-9CA3-5F487C040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2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AE287C-A55D-A11C-3D9A-E99DC4D3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350" spc="840" noProof="0"/>
              <a:t>Gestiones del área de Trabajo Social</a:t>
            </a:r>
            <a:endParaRPr lang="es-ES" sz="4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42E75F-0A4F-8EC4-2735-DA1C59DEF6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3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000D6F7-9239-B9B7-230C-7579B67F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4350" b="1" spc="840" noProof="0"/>
              <a:t>OTRAS GESTIONES NO CLÍNICAS</a:t>
            </a:r>
            <a:endParaRPr lang="es-ES" sz="4350" b="1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A4D7D6-AD4B-8B56-DDEA-12DBAE5BE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DCC2938-33EF-49FC-489B-24EB6F64C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es-ES" sz="9350" spc="2120" noProof="0">
                <a:solidFill>
                  <a:srgbClr val="000000"/>
                </a:solidFill>
              </a:rPr>
              <a:t>Caso práctico de </a:t>
            </a:r>
            <a:r>
              <a:rPr lang="es-ES" sz="9350" spc="1760" noProof="0">
                <a:solidFill>
                  <a:srgbClr val="000000"/>
                </a:solidFill>
              </a:rPr>
              <a:t>Neuropsicología</a:t>
            </a:r>
            <a:endParaRPr lang="es-ES" sz="9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5E0642-7F05-3BB9-CC6F-00B08A329A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FE206F-0B52-6C15-A6AC-7A85EC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3404"/>
              </a:spcBef>
            </a:pPr>
            <a:r>
              <a:rPr lang="es-ES" spc="1135" noProof="0"/>
              <a:t>Configuración</a:t>
            </a:r>
            <a:r>
              <a:rPr lang="es-ES" spc="630" noProof="0"/>
              <a:t> </a:t>
            </a:r>
            <a:r>
              <a:rPr lang="es-ES" spc="1095" noProof="0"/>
              <a:t>de los</a:t>
            </a:r>
            <a:r>
              <a:rPr lang="es-ES" spc="635" noProof="0"/>
              <a:t> </a:t>
            </a:r>
            <a:r>
              <a:rPr lang="es-ES" spc="1135" noProof="0"/>
              <a:t>Centros. Los inicios</a:t>
            </a:r>
            <a:endParaRPr lang="es-ES" spc="1135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7BAD31-0B49-0A46-E6D0-67A9AC15E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9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46614E-F6FF-AE98-9334-D9461629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6F9274-7140-983D-1F1B-E23B0589C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0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7A47AD-1446-2DFB-339A-8B24A625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729619-0CEE-8888-7FB8-575630F71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2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F40DFD-9E7C-1680-B9CC-C79BAB06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8F38FB-1358-8DB8-1AEC-62CF19370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8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114B01-DBA4-6DF2-C99A-88171F1E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CFC2D6-3277-520B-2AE9-E239C2A36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94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82F648-859B-F5AF-5CE6-4F4BC4CA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4EAC76-26B4-125F-0790-1CE4790F0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3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E78B2A9-CE53-FAA1-0705-21CED79E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9F29FE-56C0-7798-82B8-950D9CB406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8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9EAE461-0D81-7FEB-4E08-BCE21484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5350" spc="715" noProof="0">
                <a:solidFill>
                  <a:srgbClr val="FFFFFF"/>
                </a:solidFill>
              </a:rPr>
              <a:t>Hospital</a:t>
            </a:r>
            <a:r>
              <a:rPr lang="es-ES" sz="5350" spc="545" noProof="0">
                <a:solidFill>
                  <a:srgbClr val="FFFFFF"/>
                </a:solidFill>
              </a:rPr>
              <a:t> </a:t>
            </a:r>
            <a:r>
              <a:rPr lang="es-ES" sz="5350" spc="1320" noProof="0">
                <a:solidFill>
                  <a:srgbClr val="FFFFFF"/>
                </a:solidFill>
              </a:rPr>
              <a:t>San</a:t>
            </a:r>
            <a:r>
              <a:rPr lang="es-ES" sz="5350" spc="545" noProof="0">
                <a:solidFill>
                  <a:srgbClr val="FFFFFF"/>
                </a:solidFill>
              </a:rPr>
              <a:t> </a:t>
            </a:r>
            <a:r>
              <a:rPr lang="es-ES" sz="5350" spc="975" noProof="0">
                <a:solidFill>
                  <a:srgbClr val="FFFFFF"/>
                </a:solidFill>
              </a:rPr>
              <a:t>Vicente</a:t>
            </a:r>
            <a:endParaRPr lang="es-ES" sz="535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C95B80-282A-F2C4-EEFA-FAA2F873C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1AAF50-BAAB-2F17-BE9C-067A330C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3350" spc="200" noProof="0">
                <a:latin typeface="Trebuchet MS"/>
                <a:cs typeface="Trebuchet MS"/>
              </a:rPr>
              <a:t>Alta</a:t>
            </a:r>
            <a:r>
              <a:rPr lang="es-ES" sz="3350" spc="-60" noProof="0">
                <a:latin typeface="Trebuchet MS"/>
                <a:cs typeface="Trebuchet MS"/>
              </a:rPr>
              <a:t> </a:t>
            </a:r>
            <a:r>
              <a:rPr lang="es-ES" sz="3350" spc="195" noProof="0">
                <a:latin typeface="Trebuchet MS"/>
                <a:cs typeface="Trebuchet MS"/>
              </a:rPr>
              <a:t>supervivencia</a:t>
            </a:r>
            <a:br>
              <a:rPr lang="es-ES" sz="3350" spc="195" noProof="0">
                <a:latin typeface="Trebuchet MS"/>
                <a:cs typeface="Trebuchet MS"/>
              </a:rPr>
            </a:br>
            <a:br>
              <a:rPr lang="es-ES" sz="3350" spc="195" noProof="0">
                <a:latin typeface="Trebuchet MS"/>
                <a:cs typeface="Trebuchet MS"/>
              </a:rPr>
            </a:br>
            <a:r>
              <a:rPr lang="es-ES" sz="3350" spc="195" noProof="0">
                <a:latin typeface="Trebuchet MS"/>
                <a:cs typeface="Trebuchet MS"/>
              </a:rPr>
              <a:t>Creación de Unidades de Ictus (código Ictus)</a:t>
            </a:r>
            <a:br>
              <a:rPr lang="es-ES" sz="3350" spc="195" noProof="0">
                <a:latin typeface="Trebuchet MS"/>
                <a:cs typeface="Trebuchet MS"/>
              </a:rPr>
            </a:br>
            <a:br>
              <a:rPr lang="es-ES" sz="3350" spc="195" noProof="0">
                <a:latin typeface="Trebuchet MS"/>
                <a:cs typeface="Trebuchet MS"/>
              </a:rPr>
            </a:br>
            <a:r>
              <a:rPr lang="es-ES" sz="3350" spc="195" noProof="0">
                <a:latin typeface="Trebuchet MS"/>
                <a:cs typeface="Trebuchet MS"/>
              </a:rPr>
              <a:t>Avances diagnósticos y farmacológicos</a:t>
            </a:r>
            <a:br>
              <a:rPr lang="es-ES" sz="3350" spc="195" noProof="0">
                <a:latin typeface="Trebuchet MS"/>
                <a:cs typeface="Trebuchet MS"/>
              </a:rPr>
            </a:br>
            <a:br>
              <a:rPr lang="es-ES" sz="3350" spc="195" noProof="0">
                <a:latin typeface="Trebuchet MS"/>
                <a:cs typeface="Trebuchet MS"/>
              </a:rPr>
            </a:br>
            <a:r>
              <a:rPr lang="es-ES" sz="3350" spc="195" noProof="0">
                <a:latin typeface="Trebuchet MS"/>
                <a:cs typeface="Trebuchet MS"/>
              </a:rPr>
              <a:t>Paciente con elevada dependencia</a:t>
            </a:r>
            <a:endParaRPr lang="es-ES" sz="3350" noProof="0" dirty="0">
              <a:latin typeface="Trebuchet MS"/>
              <a:cs typeface="Trebuchet M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27FFF0-DDFB-773A-E465-844DD49F0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7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0A72F9-8FFB-54E4-54C3-E513C0F9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4000" spc="1664" noProof="0">
                <a:latin typeface="Arial Black" panose="020B0A04020102020204" pitchFamily="34" charset="0"/>
              </a:rPr>
              <a:t>Boom</a:t>
            </a:r>
            <a:r>
              <a:rPr lang="es-ES" sz="4000" spc="605" noProof="0">
                <a:latin typeface="Arial Black" panose="020B0A04020102020204" pitchFamily="34" charset="0"/>
              </a:rPr>
              <a:t> </a:t>
            </a:r>
            <a:r>
              <a:rPr lang="es-ES" sz="4000" spc="1535" noProof="0">
                <a:latin typeface="Arial Black" panose="020B0A04020102020204" pitchFamily="34" charset="0"/>
              </a:rPr>
              <a:t>de</a:t>
            </a:r>
            <a:r>
              <a:rPr lang="es-ES" sz="4000" spc="605" noProof="0">
                <a:latin typeface="Arial Black" panose="020B0A04020102020204" pitchFamily="34" charset="0"/>
              </a:rPr>
              <a:t> </a:t>
            </a:r>
            <a:r>
              <a:rPr lang="es-ES" sz="4000" spc="844" noProof="0">
                <a:latin typeface="Arial Black" panose="020B0A04020102020204" pitchFamily="34" charset="0"/>
              </a:rPr>
              <a:t>la</a:t>
            </a:r>
            <a:r>
              <a:rPr lang="es-ES" sz="4000" spc="610" noProof="0">
                <a:latin typeface="Arial Black" panose="020B0A04020102020204" pitchFamily="34" charset="0"/>
              </a:rPr>
              <a:t> </a:t>
            </a:r>
            <a:r>
              <a:rPr lang="es-ES" sz="4000" spc="1100" noProof="0">
                <a:latin typeface="Arial Black" panose="020B0A04020102020204" pitchFamily="34" charset="0"/>
              </a:rPr>
              <a:t>Neurorrehabilitación 2010 - Actualidad</a:t>
            </a:r>
            <a:endParaRPr lang="es-ES" sz="4000" spc="1100" noProof="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184FEB-69A0-736D-EDD4-AB498265D5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3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252A69-440B-1B5A-5923-F8A1E74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5930"/>
              </a:lnSpc>
              <a:spcBef>
                <a:spcPts val="1355"/>
              </a:spcBef>
            </a:pPr>
            <a:r>
              <a:rPr lang="es-ES" spc="1055" noProof="0">
                <a:solidFill>
                  <a:srgbClr val="FFFFFF"/>
                </a:solidFill>
              </a:rPr>
              <a:t>Evolución</a:t>
            </a:r>
            <a:r>
              <a:rPr lang="es-ES" spc="600" noProof="0">
                <a:solidFill>
                  <a:srgbClr val="FFFFFF"/>
                </a:solidFill>
              </a:rPr>
              <a:t> </a:t>
            </a:r>
            <a:r>
              <a:rPr lang="es-ES" spc="1070" noProof="0">
                <a:solidFill>
                  <a:srgbClr val="FFFFFF"/>
                </a:solidFill>
              </a:rPr>
              <a:t>del Convenio  </a:t>
            </a:r>
            <a:r>
              <a:rPr lang="es-ES" spc="1150" noProof="0">
                <a:solidFill>
                  <a:srgbClr val="FFFFFF"/>
                </a:solidFill>
              </a:rPr>
              <a:t>UNESPA</a:t>
            </a:r>
            <a:r>
              <a:rPr lang="es-ES" spc="615" noProof="0">
                <a:solidFill>
                  <a:srgbClr val="FFFFFF"/>
                </a:solidFill>
              </a:rPr>
              <a:t> </a:t>
            </a:r>
            <a:r>
              <a:rPr lang="es-ES" spc="1365" noProof="0">
                <a:solidFill>
                  <a:srgbClr val="FFFFFF"/>
                </a:solidFill>
              </a:rPr>
              <a:t>2016-</a:t>
            </a:r>
            <a:r>
              <a:rPr lang="es-ES" spc="1375" noProof="0">
                <a:solidFill>
                  <a:srgbClr val="FFFFFF"/>
                </a:solidFill>
              </a:rPr>
              <a:t>2019</a:t>
            </a:r>
            <a:endParaRPr lang="es-ES" spc="1375" noProof="0" dirty="0">
              <a:solidFill>
                <a:srgbClr val="FFFFF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55B2E4-9F2B-BC90-07E6-20D1066EC5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2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F2B675-BEF1-09A2-8B27-DFE59C13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ts val="5930"/>
              </a:lnSpc>
              <a:spcBef>
                <a:spcPts val="1355"/>
              </a:spcBef>
            </a:pPr>
            <a:r>
              <a:rPr lang="es-ES" spc="1055" noProof="0">
                <a:solidFill>
                  <a:schemeClr val="tx1"/>
                </a:solidFill>
              </a:rPr>
              <a:t>Evolución</a:t>
            </a:r>
            <a:r>
              <a:rPr lang="es-ES" spc="600" noProof="0">
                <a:solidFill>
                  <a:schemeClr val="tx1"/>
                </a:solidFill>
              </a:rPr>
              <a:t> </a:t>
            </a:r>
            <a:br>
              <a:rPr lang="es-ES" spc="600" noProof="0">
                <a:solidFill>
                  <a:schemeClr val="tx1"/>
                </a:solidFill>
              </a:rPr>
            </a:br>
            <a:r>
              <a:rPr lang="es-ES" spc="1070" noProof="0">
                <a:solidFill>
                  <a:schemeClr val="tx1"/>
                </a:solidFill>
              </a:rPr>
              <a:t>del </a:t>
            </a:r>
            <a:br>
              <a:rPr lang="es-ES" spc="1070" noProof="0">
                <a:solidFill>
                  <a:schemeClr val="tx1"/>
                </a:solidFill>
              </a:rPr>
            </a:br>
            <a:r>
              <a:rPr lang="es-ES" spc="1150" noProof="0">
                <a:solidFill>
                  <a:schemeClr val="tx1"/>
                </a:solidFill>
              </a:rPr>
              <a:t>Convenio</a:t>
            </a:r>
            <a:r>
              <a:rPr lang="es-ES" spc="600" noProof="0">
                <a:solidFill>
                  <a:schemeClr val="tx1"/>
                </a:solidFill>
              </a:rPr>
              <a:t> </a:t>
            </a:r>
            <a:r>
              <a:rPr lang="es-ES" spc="1345" noProof="0">
                <a:solidFill>
                  <a:schemeClr val="tx1"/>
                </a:solidFill>
              </a:rPr>
              <a:t>2019-2023</a:t>
            </a:r>
            <a:endParaRPr lang="es-ES" spc="1345" noProof="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C5428E-3137-DE30-15CC-A8DEC0C0F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9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CDC955-6D64-7B4D-F1E2-8A28FE6A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ts val="5930"/>
              </a:lnSpc>
              <a:spcBef>
                <a:spcPts val="1355"/>
              </a:spcBef>
            </a:pPr>
            <a:r>
              <a:rPr lang="es-ES" spc="1055" noProof="0"/>
              <a:t>Evolución</a:t>
            </a:r>
            <a:r>
              <a:rPr lang="es-ES" spc="600" noProof="0"/>
              <a:t> </a:t>
            </a:r>
            <a:r>
              <a:rPr lang="es-ES" spc="1070" noProof="0"/>
              <a:t>del </a:t>
            </a:r>
            <a:r>
              <a:rPr lang="es-ES" spc="1140" noProof="0"/>
              <a:t>Convenio </a:t>
            </a:r>
            <a:r>
              <a:rPr lang="es-ES" spc="1935" noProof="0"/>
              <a:t>2023-</a:t>
            </a:r>
            <a:r>
              <a:rPr lang="es-ES" spc="2110" noProof="0"/>
              <a:t>2026</a:t>
            </a:r>
            <a:endParaRPr lang="es-ES" spc="2110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70CF4E-57F8-06BC-CCA0-FEBB9F840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69D51F3-DCD0-C3CD-BAFE-9EA9FEC9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1370" noProof="0"/>
              <a:t>Comisión Nacional</a:t>
            </a:r>
            <a:endParaRPr lang="es-ES" spc="1145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E8D4B8-4D8E-7396-C140-F9AB48B23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0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Personalizado</PresentationFormat>
  <Paragraphs>26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Times New Roman</vt:lpstr>
      <vt:lpstr>Trebuchet MS</vt:lpstr>
      <vt:lpstr>Tema de Office</vt:lpstr>
      <vt:lpstr>Presentación de PowerPoint</vt:lpstr>
      <vt:lpstr>Evolución del DCA en las útimas décadas</vt:lpstr>
      <vt:lpstr>Configuración de los Centros. Los inicios</vt:lpstr>
      <vt:lpstr>Alta supervivencia  Creación de Unidades de Ictus (código Ictus)  Avances diagnósticos y farmacológicos  Paciente con elevada dependencia</vt:lpstr>
      <vt:lpstr>Boom de la Neurorrehabilitación 2010 - Actualidad</vt:lpstr>
      <vt:lpstr>Evolución del Convenio  UNESPA 2016-2019</vt:lpstr>
      <vt:lpstr>Evolución  del  Convenio 2019-2023</vt:lpstr>
      <vt:lpstr>Evolución del Convenio 2023-2026</vt:lpstr>
      <vt:lpstr>Comisión Nacional</vt:lpstr>
      <vt:lpstr>Proceso de Acreditación de Centros</vt:lpstr>
      <vt:lpstr>Presentación de PowerPoint</vt:lpstr>
      <vt:lpstr>Visita para acreditación</vt:lpstr>
      <vt:lpstr>Anexo Alta Especialización</vt:lpstr>
      <vt:lpstr>Última Tecnología Incorporada</vt:lpstr>
      <vt:lpstr>Equipo Lokomat Pro V6 Free D: sistema robótico de marcha</vt:lpstr>
      <vt:lpstr>Presentación de PowerPoint</vt:lpstr>
      <vt:lpstr>Presentación de PowerPoint</vt:lpstr>
      <vt:lpstr>ÚLTIMA TECNOLOGÍA INCORPORADA</vt:lpstr>
      <vt:lpstr>ÚLTIMA TECNOLOGÍA INCORPORADA</vt:lpstr>
      <vt:lpstr>ÚLTIMA TECNOLOGÍA INCORPORADA</vt:lpstr>
      <vt:lpstr>Perfil del lesionado neurológico complejo</vt:lpstr>
      <vt:lpstr>Ventajas en la gestión del lesionado</vt:lpstr>
      <vt:lpstr>Dificultades en la gestión del lesionado</vt:lpstr>
      <vt:lpstr>Valoración del Paciente: gestión integral</vt:lpstr>
      <vt:lpstr>1. Valoración al ingreso para planificación</vt:lpstr>
      <vt:lpstr>Trámites no clínicos</vt:lpstr>
      <vt:lpstr>Gestiones del área de Trabajo Social</vt:lpstr>
      <vt:lpstr>OTRAS GESTIONES NO CLÍNICAS</vt:lpstr>
      <vt:lpstr>Caso práctico de Neuropsicología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Hospital San Vicente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Vitalia Plus</dc:creator>
  <cp:lastModifiedBy>Vitalia Plus</cp:lastModifiedBy>
  <cp:revision>1</cp:revision>
  <dcterms:created xsi:type="dcterms:W3CDTF">2025-02-20T11:00:19Z</dcterms:created>
  <dcterms:modified xsi:type="dcterms:W3CDTF">2025-02-20T11:00:19Z</dcterms:modified>
</cp:coreProperties>
</file>