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86" r:id="rId4"/>
    <p:sldId id="262" r:id="rId5"/>
    <p:sldId id="273" r:id="rId6"/>
    <p:sldId id="267" r:id="rId7"/>
    <p:sldId id="268" r:id="rId8"/>
    <p:sldId id="271" r:id="rId9"/>
    <p:sldId id="284" r:id="rId10"/>
    <p:sldId id="270" r:id="rId11"/>
    <p:sldId id="277" r:id="rId12"/>
    <p:sldId id="285" r:id="rId13"/>
  </p:sldIdLst>
  <p:sldSz cx="12192000" cy="6858000"/>
  <p:notesSz cx="6724650" cy="9774238"/>
  <p:embeddedFontLst>
    <p:embeddedFont>
      <p:font typeface="Play" panose="020B0604020202020204" charset="0"/>
      <p:regular r:id="rId15"/>
      <p:bold r:id="rId16"/>
    </p:embeddedFont>
    <p:embeddedFont>
      <p:font typeface="Rockwell" panose="02060603020205020403" pitchFamily="18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hQpMdQqdMXilw4nMr6BsPrc1YJ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32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33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>
          <a:extLst>
            <a:ext uri="{FF2B5EF4-FFF2-40B4-BE49-F238E27FC236}">
              <a16:creationId xmlns:a16="http://schemas.microsoft.com/office/drawing/2014/main" id="{09964B84-64C8-5564-73E5-646F6F99D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99496096-8DB4-DF91-E11A-41D53D0131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62E5C2C9-6726-E8B8-BF75-FAE2EC7455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31119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>
          <a:extLst>
            <a:ext uri="{FF2B5EF4-FFF2-40B4-BE49-F238E27FC236}">
              <a16:creationId xmlns:a16="http://schemas.microsoft.com/office/drawing/2014/main" id="{FCB74258-374B-E89D-3693-4263E0E00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DE012D65-00A5-1BCC-759A-296A7FF87D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7D00A1B7-9265-2E89-9D50-EF69EA4FE1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661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F8CB5A7-BFAB-1723-3D8A-E49E17659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5C38C1B-6109-5A0A-5AF0-B037B0045E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06C5EB5-8348-1F23-39EF-D99FE665C2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3858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>
          <a:extLst>
            <a:ext uri="{FF2B5EF4-FFF2-40B4-BE49-F238E27FC236}">
              <a16:creationId xmlns:a16="http://schemas.microsoft.com/office/drawing/2014/main" id="{2F4A9919-4E2A-5C0E-8531-F84AF0C3B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8841933C-EA4C-3FFD-6A8E-B9186BAD66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E305FB8A-27E7-30F5-7797-DB9F4CFEAD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3903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>
          <a:extLst>
            <a:ext uri="{FF2B5EF4-FFF2-40B4-BE49-F238E27FC236}">
              <a16:creationId xmlns:a16="http://schemas.microsoft.com/office/drawing/2014/main" id="{8CDB98D6-DE31-0900-B3DC-A3389552B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CB038F68-279E-E763-3597-A5A725B793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2D8FAACA-5F59-5264-3AB9-D2CD867922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992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>
          <a:extLst>
            <a:ext uri="{FF2B5EF4-FFF2-40B4-BE49-F238E27FC236}">
              <a16:creationId xmlns:a16="http://schemas.microsoft.com/office/drawing/2014/main" id="{08A2D2F2-34D2-1691-9391-0B4218BC7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797F2E18-8A36-4F89-13BA-D225570621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857C8308-8EC3-EA79-15EF-8197D07108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5080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>
          <a:extLst>
            <a:ext uri="{FF2B5EF4-FFF2-40B4-BE49-F238E27FC236}">
              <a16:creationId xmlns:a16="http://schemas.microsoft.com/office/drawing/2014/main" id="{11D65068-948E-5693-EB84-45CD3E873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4CB76065-C350-9D69-91CE-8CEBB2D20F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EF93DB51-2BF0-BD78-C36A-0D53A67085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0596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>
          <a:extLst>
            <a:ext uri="{FF2B5EF4-FFF2-40B4-BE49-F238E27FC236}">
              <a16:creationId xmlns:a16="http://schemas.microsoft.com/office/drawing/2014/main" id="{AFEEC2FF-CE12-CC58-F814-169EB2D65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4C1D32AF-6DEE-DF9F-E2F7-7C9A27965F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EEC15F5D-E0BE-F172-C3C9-E402422C07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8765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>
          <a:extLst>
            <a:ext uri="{FF2B5EF4-FFF2-40B4-BE49-F238E27FC236}">
              <a16:creationId xmlns:a16="http://schemas.microsoft.com/office/drawing/2014/main" id="{FE245AA6-8630-734D-8535-530A0A179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0C42A095-B5EF-C4F4-2233-84D3BEAD16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98ED8D74-EF83-DDC5-7969-2CF0C78122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78479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>
          <a:extLst>
            <a:ext uri="{FF2B5EF4-FFF2-40B4-BE49-F238E27FC236}">
              <a16:creationId xmlns:a16="http://schemas.microsoft.com/office/drawing/2014/main" id="{F8106F6F-DEE2-3078-12D4-7ED4CDD13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560DBA7A-4E84-2510-17B7-F8DFCFB9A2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>
            <a:extLst>
              <a:ext uri="{FF2B5EF4-FFF2-40B4-BE49-F238E27FC236}">
                <a16:creationId xmlns:a16="http://schemas.microsoft.com/office/drawing/2014/main" id="{B152514A-C525-4D1F-816A-22D1D0FE1F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556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4579776" y="2277372"/>
            <a:ext cx="3038483" cy="476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5B4E"/>
              </a:buClr>
              <a:buSzPts val="2400"/>
              <a:buFont typeface="Rockwell"/>
              <a:buNone/>
            </a:pPr>
            <a:r>
              <a:rPr lang="en-US" sz="2400" b="1" dirty="0" err="1">
                <a:solidFill>
                  <a:srgbClr val="2E5B4E"/>
                </a:solidFill>
                <a:latin typeface="Rockwell"/>
                <a:ea typeface="Rockwell"/>
                <a:cs typeface="Rockwell"/>
                <a:sym typeface="Rockwell"/>
              </a:rPr>
              <a:t>Ponencia</a:t>
            </a:r>
            <a:r>
              <a:rPr lang="en-US" sz="2400" b="1" dirty="0">
                <a:solidFill>
                  <a:srgbClr val="2E5B4E"/>
                </a:solidFill>
                <a:latin typeface="Rockwell"/>
                <a:ea typeface="Rockwell"/>
                <a:cs typeface="Rockwell"/>
                <a:sym typeface="Rockwell"/>
              </a:rPr>
              <a:t> ANAVA Ciudad Real</a:t>
            </a:r>
            <a:endParaRPr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12337" y="2759001"/>
            <a:ext cx="9168384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79133" y="5434012"/>
            <a:ext cx="2435152" cy="104203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4321969" y="4039763"/>
            <a:ext cx="3542919" cy="410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5B4E"/>
              </a:buClr>
              <a:buSzPts val="2000"/>
              <a:buFont typeface="Rockwell"/>
              <a:buNone/>
            </a:pPr>
            <a:r>
              <a:rPr lang="en-US" sz="2000" dirty="0">
                <a:solidFill>
                  <a:srgbClr val="2E5B4E"/>
                </a:solidFill>
                <a:latin typeface="Rockwell"/>
                <a:sym typeface="Rockwell"/>
              </a:rPr>
              <a:t>Marta López Valverde</a:t>
            </a:r>
            <a:endParaRPr dirty="0"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22852" y="3694"/>
            <a:ext cx="3769925" cy="30538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482852" y="3603879"/>
            <a:ext cx="5629656" cy="4575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95">
          <a:extLst>
            <a:ext uri="{FF2B5EF4-FFF2-40B4-BE49-F238E27FC236}">
              <a16:creationId xmlns:a16="http://schemas.microsoft.com/office/drawing/2014/main" id="{B90BEDAE-AC00-08F2-4AF8-0825E48A2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BA46C1B7-05F1-6B7B-D220-45E4B0214AB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0178" y="339789"/>
            <a:ext cx="10371370" cy="824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Clr>
                <a:srgbClr val="56CC91"/>
              </a:buClr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endParaRPr lang="en-US" dirty="0"/>
          </a:p>
        </p:txBody>
      </p:sp>
      <p:sp>
        <p:nvSpPr>
          <p:cNvPr id="97" name="Google Shape;97;p2">
            <a:extLst>
              <a:ext uri="{FF2B5EF4-FFF2-40B4-BE49-F238E27FC236}">
                <a16:creationId xmlns:a16="http://schemas.microsoft.com/office/drawing/2014/main" id="{96276526-573D-B9B1-F417-99C6FE191729}"/>
              </a:ext>
            </a:extLst>
          </p:cNvPr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">
            <a:extLst>
              <a:ext uri="{FF2B5EF4-FFF2-40B4-BE49-F238E27FC236}">
                <a16:creationId xmlns:a16="http://schemas.microsoft.com/office/drawing/2014/main" id="{B53105A7-7256-C56C-0A2F-40CA3BBA10A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5176" y="6236895"/>
            <a:ext cx="1654881" cy="59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>
            <a:extLst>
              <a:ext uri="{FF2B5EF4-FFF2-40B4-BE49-F238E27FC236}">
                <a16:creationId xmlns:a16="http://schemas.microsoft.com/office/drawing/2014/main" id="{0425D25F-5272-5D4C-705D-734E1A674D6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94539" y="3694"/>
            <a:ext cx="1698238" cy="137908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>
            <a:extLst>
              <a:ext uri="{FF2B5EF4-FFF2-40B4-BE49-F238E27FC236}">
                <a16:creationId xmlns:a16="http://schemas.microsoft.com/office/drawing/2014/main" id="{D4BA618F-08CC-883D-619C-718C5A9DCFDB}"/>
              </a:ext>
            </a:extLst>
          </p:cNvPr>
          <p:cNvSpPr txBox="1"/>
          <p:nvPr/>
        </p:nvSpPr>
        <p:spPr>
          <a:xfrm>
            <a:off x="807300" y="1470586"/>
            <a:ext cx="985902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s-ES" sz="2000" dirty="0">
                <a:solidFill>
                  <a:schemeClr val="dk1"/>
                </a:solidFill>
                <a:latin typeface="Rockwell"/>
                <a:ea typeface="Rockwell"/>
                <a:cs typeface="Rockwell"/>
              </a:rPr>
              <a:t>Cláusulas sorpresivas (</a:t>
            </a:r>
            <a:r>
              <a:rPr lang="es-ES" sz="2000" dirty="0">
                <a:solidFill>
                  <a:schemeClr val="dk1"/>
                </a:solidFill>
                <a:latin typeface="Rockwell"/>
              </a:rPr>
              <a:t>STS, Sala Primera, de lo Civil, 259/2022, de 29 de marzo. Recurso 1105/2019, SP/SENT/1140341):</a:t>
            </a:r>
            <a:endParaRPr lang="es-ES" sz="2000" dirty="0">
              <a:solidFill>
                <a:schemeClr val="dk1"/>
              </a:solidFill>
              <a:latin typeface="Rockwell"/>
              <a:ea typeface="Rockwell"/>
              <a:cs typeface="Rockwell"/>
            </a:endParaRPr>
          </a:p>
        </p:txBody>
      </p: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286A4DAB-BDA3-797A-2D14-86D400CB64FA}"/>
              </a:ext>
            </a:extLst>
          </p:cNvPr>
          <p:cNvSpPr txBox="1"/>
          <p:nvPr/>
        </p:nvSpPr>
        <p:spPr>
          <a:xfrm>
            <a:off x="1021056" y="2467531"/>
            <a:ext cx="10577400" cy="188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es-ES" sz="1800" dirty="0">
                <a:solidFill>
                  <a:schemeClr val="dk1"/>
                </a:solidFill>
                <a:latin typeface="Rockwell"/>
              </a:rPr>
              <a:t>Cuando hay contradicción entre las cláusulas que definen el riesgo y las que lo acotan, es cuando puede producirse una exclusión sorprendente</a:t>
            </a: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Consecuencias: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Si impide la eficacia de la póliza será lesiva y, por tanto, nula en todo caso.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Desnaturaliza el contrato, pero no impide su eficacia, tendrá que cumplir los requisitos del art. 3 LCS.</a:t>
            </a:r>
          </a:p>
        </p:txBody>
      </p:sp>
    </p:spTree>
    <p:extLst>
      <p:ext uri="{BB962C8B-B14F-4D97-AF65-F5344CB8AC3E}">
        <p14:creationId xmlns:p14="http://schemas.microsoft.com/office/powerpoint/2010/main" val="3789583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95">
          <a:extLst>
            <a:ext uri="{FF2B5EF4-FFF2-40B4-BE49-F238E27FC236}">
              <a16:creationId xmlns:a16="http://schemas.microsoft.com/office/drawing/2014/main" id="{29A797C3-0915-CC28-71AE-1BC889B14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96330D30-BE46-4938-FF19-7106F6FA657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0178" y="339789"/>
            <a:ext cx="10371370" cy="824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Clr>
                <a:srgbClr val="56CC91"/>
              </a:buClr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endParaRPr lang="en-US" dirty="0"/>
          </a:p>
        </p:txBody>
      </p:sp>
      <p:sp>
        <p:nvSpPr>
          <p:cNvPr id="97" name="Google Shape;97;p2">
            <a:extLst>
              <a:ext uri="{FF2B5EF4-FFF2-40B4-BE49-F238E27FC236}">
                <a16:creationId xmlns:a16="http://schemas.microsoft.com/office/drawing/2014/main" id="{7AF9C914-4EB1-94C1-CF1C-E6FCACE3A00C}"/>
              </a:ext>
            </a:extLst>
          </p:cNvPr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">
            <a:extLst>
              <a:ext uri="{FF2B5EF4-FFF2-40B4-BE49-F238E27FC236}">
                <a16:creationId xmlns:a16="http://schemas.microsoft.com/office/drawing/2014/main" id="{315CBC60-E694-C52F-883C-9430D5539B3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0179" y="5862637"/>
            <a:ext cx="1760465" cy="756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>
            <a:extLst>
              <a:ext uri="{FF2B5EF4-FFF2-40B4-BE49-F238E27FC236}">
                <a16:creationId xmlns:a16="http://schemas.microsoft.com/office/drawing/2014/main" id="{8119DF28-2CC7-992E-BFE7-E1385692FB7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94539" y="3694"/>
            <a:ext cx="1698238" cy="137908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>
            <a:extLst>
              <a:ext uri="{FF2B5EF4-FFF2-40B4-BE49-F238E27FC236}">
                <a16:creationId xmlns:a16="http://schemas.microsoft.com/office/drawing/2014/main" id="{B989F061-9384-F684-D5F6-49FC4727A955}"/>
              </a:ext>
            </a:extLst>
          </p:cNvPr>
          <p:cNvSpPr txBox="1"/>
          <p:nvPr/>
        </p:nvSpPr>
        <p:spPr>
          <a:xfrm>
            <a:off x="786349" y="1491724"/>
            <a:ext cx="985902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s-ES" sz="2000" dirty="0">
                <a:solidFill>
                  <a:schemeClr val="dk1"/>
                </a:solidFill>
                <a:latin typeface="Rockwell"/>
                <a:ea typeface="Rockwell"/>
                <a:cs typeface="Rockwell"/>
              </a:rPr>
              <a:t>Cláusulas lesivas:</a:t>
            </a:r>
          </a:p>
        </p:txBody>
      </p: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7DBCC0A5-4190-92FE-5D0F-1365E5AB3925}"/>
              </a:ext>
            </a:extLst>
          </p:cNvPr>
          <p:cNvSpPr txBox="1"/>
          <p:nvPr/>
        </p:nvSpPr>
        <p:spPr>
          <a:xfrm>
            <a:off x="977291" y="2000737"/>
            <a:ext cx="9924257" cy="188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Distintas posturas doctrinales: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parte de la doctrina entiende que serán lesivas aquellas que impliquen una especial onerosidad para el asegurado; 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otro sector considera que habrá que atender a la legislación de consumo; 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y otros que afirma que hay que estar a la situación de desproporción o desequilibrio que supone, con independencia de su contenido concreto.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Libre elección de abogado y procurador: SAP Madrid, Sec. 14.ª, 201/2024, de 29 de abril. Recurso 168/2023 (SP/SENT/1230766)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583016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754DA4B5-003A-A7F2-3B31-1081231E8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>
            <a:extLst>
              <a:ext uri="{FF2B5EF4-FFF2-40B4-BE49-F238E27FC236}">
                <a16:creationId xmlns:a16="http://schemas.microsoft.com/office/drawing/2014/main" id="{611BFB24-4DDA-55D5-733A-FE357666F23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11808" y="2144647"/>
            <a:ext cx="9168384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</p:txBody>
      </p:sp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A283ABF8-2A9B-96C2-165C-103F2A55983C}"/>
              </a:ext>
            </a:extLst>
          </p:cNvPr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>
            <a:extLst>
              <a:ext uri="{FF2B5EF4-FFF2-40B4-BE49-F238E27FC236}">
                <a16:creationId xmlns:a16="http://schemas.microsoft.com/office/drawing/2014/main" id="{5D578D40-031E-2104-D915-A26DC85C1BC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79133" y="5434012"/>
            <a:ext cx="2435152" cy="104203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2A952A24-56C2-C3F2-4DB4-CD345945E60A}"/>
              </a:ext>
            </a:extLst>
          </p:cNvPr>
          <p:cNvSpPr txBox="1"/>
          <p:nvPr/>
        </p:nvSpPr>
        <p:spPr>
          <a:xfrm>
            <a:off x="4146804" y="3603880"/>
            <a:ext cx="4154047" cy="846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5B4E"/>
              </a:buClr>
              <a:buSzPts val="2000"/>
              <a:buFont typeface="Rockwell"/>
              <a:buNone/>
            </a:pPr>
            <a:r>
              <a:rPr lang="en-US" sz="2000" dirty="0">
                <a:solidFill>
                  <a:srgbClr val="2E5B4E"/>
                </a:solidFill>
                <a:latin typeface="Rockwell"/>
                <a:sym typeface="Rockwell"/>
              </a:rPr>
              <a:t>ESTO ES TODO¡¡¡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5B4E"/>
              </a:buClr>
              <a:buSzPts val="2000"/>
              <a:buFont typeface="Rockwell"/>
              <a:buNone/>
            </a:pPr>
            <a:endParaRPr lang="en-US" sz="2000" dirty="0">
              <a:solidFill>
                <a:srgbClr val="2E5B4E"/>
              </a:solidFill>
              <a:latin typeface="Rockwell"/>
              <a:sym typeface="Rockwel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5B4E"/>
              </a:buClr>
              <a:buSzPts val="2000"/>
              <a:buFont typeface="Rockwell"/>
              <a:buNone/>
            </a:pPr>
            <a:r>
              <a:rPr lang="en-US" sz="1500" dirty="0">
                <a:solidFill>
                  <a:srgbClr val="2E5B4E"/>
                </a:solidFill>
                <a:latin typeface="Rockwell"/>
                <a:sym typeface="Rockwell"/>
              </a:rPr>
              <a:t>MUCHAS GRACIAS POR SU ATENCIÖN</a:t>
            </a:r>
            <a:endParaRPr sz="1500" dirty="0"/>
          </a:p>
        </p:txBody>
      </p:sp>
      <p:pic>
        <p:nvPicPr>
          <p:cNvPr id="90" name="Google Shape;90;p1">
            <a:extLst>
              <a:ext uri="{FF2B5EF4-FFF2-40B4-BE49-F238E27FC236}">
                <a16:creationId xmlns:a16="http://schemas.microsoft.com/office/drawing/2014/main" id="{9B4DF30B-A1AD-575B-401E-FC2A234CD71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22852" y="3694"/>
            <a:ext cx="3769925" cy="30538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>
            <a:extLst>
              <a:ext uri="{FF2B5EF4-FFF2-40B4-BE49-F238E27FC236}">
                <a16:creationId xmlns:a16="http://schemas.microsoft.com/office/drawing/2014/main" id="{8E675C15-C91B-1C45-0D7D-D80302F19BA9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482852" y="3603879"/>
            <a:ext cx="5629656" cy="45758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0554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>
            <a:spLocks noGrp="1"/>
          </p:cNvSpPr>
          <p:nvPr>
            <p:ph type="subTitle" idx="1"/>
          </p:nvPr>
        </p:nvSpPr>
        <p:spPr>
          <a:xfrm>
            <a:off x="530178" y="339789"/>
            <a:ext cx="10371370" cy="824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Clr>
                <a:srgbClr val="56CC91"/>
              </a:buClr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endParaRPr lang="en-US" dirty="0"/>
          </a:p>
        </p:txBody>
      </p:sp>
      <p:sp>
        <p:nvSpPr>
          <p:cNvPr id="97" name="Google Shape;97;p2"/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0179" y="5862637"/>
            <a:ext cx="1760465" cy="756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94539" y="3694"/>
            <a:ext cx="1698238" cy="137908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 txBox="1"/>
          <p:nvPr/>
        </p:nvSpPr>
        <p:spPr>
          <a:xfrm>
            <a:off x="786349" y="1241841"/>
            <a:ext cx="985902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>
                <a:solidFill>
                  <a:schemeClr val="dk1"/>
                </a:solidFill>
                <a:latin typeface="Rockwell" panose="02060603020205020403" pitchFamily="18" charset="0"/>
              </a:rPr>
              <a:t>El art.3 de la Ley de Contrato de Seguro:</a:t>
            </a:r>
            <a:endParaRPr sz="2000" dirty="0">
              <a:latin typeface="Rockwell" panose="02060603020205020403" pitchFamily="18" charset="0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011741" y="1865503"/>
            <a:ext cx="9168384" cy="164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i="0" u="none" strike="noStrike" cap="none" dirty="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Las condiciones generales, que en ningún caso podrán tener carácter lesivo para los asegurados, habrán de incluirse por el asegurador en la proposición de seguro si la hubiere y necesariamente en la póliza de contrato o en un documento complementario, que se suscribirá por el asegurado y al que se entregará copia del mismo. Las condiciones generales y particulares se redactarán de forma clara y precisa. Se destacarán de modo especial las cláusulas limitativas de los derechos de los asegurados, que deberán ser específicamente aceptadas por escrito.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600" dirty="0">
              <a:solidFill>
                <a:schemeClr val="dk1"/>
              </a:solidFill>
              <a:latin typeface="Rockwell"/>
              <a:sym typeface="Rockwel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dirty="0">
                <a:solidFill>
                  <a:schemeClr val="dk1"/>
                </a:solidFill>
                <a:latin typeface="Rockwell"/>
              </a:rPr>
              <a:t>Las condiciones generales del contrato estarán sometidas a la vigilancia de la Administración Pública en los términos previstos por la Ley.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600" dirty="0">
              <a:solidFill>
                <a:schemeClr val="dk1"/>
              </a:solidFill>
              <a:latin typeface="Rockwel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dirty="0">
                <a:solidFill>
                  <a:schemeClr val="dk1"/>
                </a:solidFill>
                <a:latin typeface="Rockwell"/>
              </a:rPr>
              <a:t>Declarada por el Tribunal Supremo la nulidad de alguna de las cláusulas de las condiciones generales de un contrato la Administración pública competente obligará a los aseguradores a modificar las cláusulas idénticas contenidas en sus pólizas.</a:t>
            </a:r>
            <a:endParaRPr sz="1600" dirty="0">
              <a:solidFill>
                <a:schemeClr val="dk1"/>
              </a:solidFill>
              <a:latin typeface="Rockwel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95">
          <a:extLst>
            <a:ext uri="{FF2B5EF4-FFF2-40B4-BE49-F238E27FC236}">
              <a16:creationId xmlns:a16="http://schemas.microsoft.com/office/drawing/2014/main" id="{79BA5655-0782-E298-F342-F5BAE664A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8D26DD22-A563-1B19-6137-038F4D86D62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0178" y="339789"/>
            <a:ext cx="10371370" cy="824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Clr>
                <a:srgbClr val="56CC91"/>
              </a:buClr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endParaRPr lang="en-US" dirty="0"/>
          </a:p>
        </p:txBody>
      </p:sp>
      <p:sp>
        <p:nvSpPr>
          <p:cNvPr id="97" name="Google Shape;97;p2">
            <a:extLst>
              <a:ext uri="{FF2B5EF4-FFF2-40B4-BE49-F238E27FC236}">
                <a16:creationId xmlns:a16="http://schemas.microsoft.com/office/drawing/2014/main" id="{969525CF-2519-6AE2-2D78-E0A007424EBA}"/>
              </a:ext>
            </a:extLst>
          </p:cNvPr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">
            <a:extLst>
              <a:ext uri="{FF2B5EF4-FFF2-40B4-BE49-F238E27FC236}">
                <a16:creationId xmlns:a16="http://schemas.microsoft.com/office/drawing/2014/main" id="{D42AE5AF-9A7F-FA6E-6317-956814B19B0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0179" y="5862637"/>
            <a:ext cx="1760465" cy="756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>
            <a:extLst>
              <a:ext uri="{FF2B5EF4-FFF2-40B4-BE49-F238E27FC236}">
                <a16:creationId xmlns:a16="http://schemas.microsoft.com/office/drawing/2014/main" id="{EDDE2BF4-9523-EB00-5A28-83A45A62A8C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94539" y="3694"/>
            <a:ext cx="1698238" cy="137908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>
            <a:extLst>
              <a:ext uri="{FF2B5EF4-FFF2-40B4-BE49-F238E27FC236}">
                <a16:creationId xmlns:a16="http://schemas.microsoft.com/office/drawing/2014/main" id="{FAFB4DE4-C718-5388-DCD3-17589E7C22DC}"/>
              </a:ext>
            </a:extLst>
          </p:cNvPr>
          <p:cNvSpPr txBox="1"/>
          <p:nvPr/>
        </p:nvSpPr>
        <p:spPr>
          <a:xfrm>
            <a:off x="582845" y="1255923"/>
            <a:ext cx="985902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>
                <a:solidFill>
                  <a:schemeClr val="dk1"/>
                </a:solidFill>
                <a:latin typeface="Rockwell"/>
              </a:rPr>
              <a:t>Art.8.3 LCS</a:t>
            </a:r>
            <a:endParaRPr sz="2000" dirty="0">
              <a:solidFill>
                <a:schemeClr val="dk1"/>
              </a:solidFill>
              <a:latin typeface="Rockwell"/>
            </a:endParaRPr>
          </a:p>
        </p:txBody>
      </p: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1E91A52C-73DE-E3CE-CE81-2D1B6DE1E637}"/>
              </a:ext>
            </a:extLst>
          </p:cNvPr>
          <p:cNvSpPr txBox="1"/>
          <p:nvPr/>
        </p:nvSpPr>
        <p:spPr>
          <a:xfrm>
            <a:off x="753734" y="1747894"/>
            <a:ext cx="9924257" cy="188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es-ES" sz="1800" dirty="0">
                <a:solidFill>
                  <a:schemeClr val="dk1"/>
                </a:solidFill>
                <a:latin typeface="Rockwell"/>
              </a:rPr>
              <a:t>La póliza del contrato contendrá, como mínimo, las indicaciones siguientes:</a:t>
            </a: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algn="just"/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algn="just"/>
            <a:r>
              <a:rPr lang="es-ES" sz="1800" dirty="0">
                <a:solidFill>
                  <a:schemeClr val="dk1"/>
                </a:solidFill>
                <a:latin typeface="Rockwell"/>
              </a:rPr>
              <a:t>1. Nombre y apellidos o denominación social de las partes contratantes y su domicilio, así como la designación del asegurado y beneficiario, en su caso.</a:t>
            </a:r>
          </a:p>
          <a:p>
            <a:pPr algn="just"/>
            <a:r>
              <a:rPr lang="es-ES" sz="1800" dirty="0">
                <a:solidFill>
                  <a:schemeClr val="dk1"/>
                </a:solidFill>
                <a:latin typeface="Rockwell"/>
              </a:rPr>
              <a:t>2. El concepto en el cual se asegura.</a:t>
            </a:r>
          </a:p>
          <a:p>
            <a:pPr algn="just"/>
            <a:r>
              <a:rPr lang="es-ES" sz="1800" dirty="0">
                <a:solidFill>
                  <a:schemeClr val="dk1"/>
                </a:solidFill>
                <a:highlight>
                  <a:srgbClr val="FFFF00"/>
                </a:highlight>
                <a:latin typeface="Rockwell"/>
              </a:rPr>
              <a:t>3. Naturaleza del riesgo cubierto, describiendo, de forma clara y comprensible, las garantías y coberturas otorgadas en el contrato, así como respecto a cada una de ellas, las exclusiones y limitaciones que les afecten destacadas tipográficamente.</a:t>
            </a:r>
          </a:p>
          <a:p>
            <a:pPr algn="just"/>
            <a:r>
              <a:rPr lang="es-ES" sz="1800" dirty="0">
                <a:solidFill>
                  <a:schemeClr val="dk1"/>
                </a:solidFill>
                <a:latin typeface="Rockwell"/>
              </a:rPr>
              <a:t>4. Designación de los objetos asegurados y de su situación.</a:t>
            </a:r>
          </a:p>
          <a:p>
            <a:pPr algn="just"/>
            <a:r>
              <a:rPr lang="es-ES" sz="1800" dirty="0">
                <a:solidFill>
                  <a:schemeClr val="dk1"/>
                </a:solidFill>
                <a:latin typeface="Rockwell"/>
              </a:rPr>
              <a:t>5. Suma asegurada o alcance de la cobertura.</a:t>
            </a:r>
          </a:p>
          <a:p>
            <a:pPr algn="just"/>
            <a:r>
              <a:rPr lang="es-ES" sz="1800" dirty="0">
                <a:solidFill>
                  <a:schemeClr val="dk1"/>
                </a:solidFill>
                <a:latin typeface="Rockwell"/>
              </a:rPr>
              <a:t>6. Importe de la prima, recargos e impuestos.</a:t>
            </a:r>
          </a:p>
          <a:p>
            <a:pPr algn="just"/>
            <a:r>
              <a:rPr lang="es-ES" sz="1800" dirty="0">
                <a:solidFill>
                  <a:schemeClr val="dk1"/>
                </a:solidFill>
                <a:latin typeface="Rockwell"/>
              </a:rPr>
              <a:t>7. Vencimiento de las primas, lugar y forma de pago.</a:t>
            </a:r>
          </a:p>
          <a:p>
            <a:pPr algn="just"/>
            <a:r>
              <a:rPr lang="es-ES" sz="1800" dirty="0">
                <a:solidFill>
                  <a:schemeClr val="dk1"/>
                </a:solidFill>
                <a:latin typeface="Rockwell"/>
              </a:rPr>
              <a:t>8. Duración del contrato, con expresión del día y la hora en que comienzan y terminan sus efectos.</a:t>
            </a:r>
          </a:p>
          <a:p>
            <a:pPr algn="just"/>
            <a:r>
              <a:rPr lang="es-ES" sz="1800" dirty="0">
                <a:solidFill>
                  <a:schemeClr val="dk1"/>
                </a:solidFill>
                <a:latin typeface="Rockwell"/>
              </a:rPr>
              <a:t>9. Si interviene un mediador en el contrato, el nombre y tipo de mediador.</a:t>
            </a:r>
          </a:p>
        </p:txBody>
      </p:sp>
    </p:spTree>
    <p:extLst>
      <p:ext uri="{BB962C8B-B14F-4D97-AF65-F5344CB8AC3E}">
        <p14:creationId xmlns:p14="http://schemas.microsoft.com/office/powerpoint/2010/main" val="1255648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95">
          <a:extLst>
            <a:ext uri="{FF2B5EF4-FFF2-40B4-BE49-F238E27FC236}">
              <a16:creationId xmlns:a16="http://schemas.microsoft.com/office/drawing/2014/main" id="{5599F574-16F1-0E99-E930-E6A615CC6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24FDCF10-ABE2-02FF-0D8D-46A2E20FEF5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0178" y="339789"/>
            <a:ext cx="10371370" cy="824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Clr>
                <a:srgbClr val="56CC91"/>
              </a:buClr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endParaRPr lang="en-US" dirty="0"/>
          </a:p>
        </p:txBody>
      </p:sp>
      <p:sp>
        <p:nvSpPr>
          <p:cNvPr id="97" name="Google Shape;97;p2">
            <a:extLst>
              <a:ext uri="{FF2B5EF4-FFF2-40B4-BE49-F238E27FC236}">
                <a16:creationId xmlns:a16="http://schemas.microsoft.com/office/drawing/2014/main" id="{F63E382D-1525-EE60-2682-608E8D3D5142}"/>
              </a:ext>
            </a:extLst>
          </p:cNvPr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">
            <a:extLst>
              <a:ext uri="{FF2B5EF4-FFF2-40B4-BE49-F238E27FC236}">
                <a16:creationId xmlns:a16="http://schemas.microsoft.com/office/drawing/2014/main" id="{FBE8102C-8C4A-8957-F57E-F00E3A97052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0179" y="5862637"/>
            <a:ext cx="1760465" cy="756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>
            <a:extLst>
              <a:ext uri="{FF2B5EF4-FFF2-40B4-BE49-F238E27FC236}">
                <a16:creationId xmlns:a16="http://schemas.microsoft.com/office/drawing/2014/main" id="{4B471BD1-AA17-0E09-888E-516AE1B4012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94539" y="3694"/>
            <a:ext cx="1698238" cy="137908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>
            <a:extLst>
              <a:ext uri="{FF2B5EF4-FFF2-40B4-BE49-F238E27FC236}">
                <a16:creationId xmlns:a16="http://schemas.microsoft.com/office/drawing/2014/main" id="{1E2B50DC-4EEE-EAF4-4554-8CDE2206E55E}"/>
              </a:ext>
            </a:extLst>
          </p:cNvPr>
          <p:cNvSpPr txBox="1"/>
          <p:nvPr/>
        </p:nvSpPr>
        <p:spPr>
          <a:xfrm>
            <a:off x="786349" y="1473780"/>
            <a:ext cx="985902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>
                <a:solidFill>
                  <a:schemeClr val="dk1"/>
                </a:solidFill>
                <a:latin typeface="Rockwell"/>
              </a:rPr>
              <a:t>¿Dónde deben incluirse las cláusulas limitativas?</a:t>
            </a:r>
            <a:endParaRPr sz="2000" dirty="0">
              <a:solidFill>
                <a:schemeClr val="dk1"/>
              </a:solidFill>
              <a:latin typeface="Rockwell"/>
            </a:endParaRPr>
          </a:p>
        </p:txBody>
      </p: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6608CEDF-DEEB-6CD5-C52C-A66D980AD5F9}"/>
              </a:ext>
            </a:extLst>
          </p:cNvPr>
          <p:cNvSpPr txBox="1"/>
          <p:nvPr/>
        </p:nvSpPr>
        <p:spPr>
          <a:xfrm>
            <a:off x="786349" y="2432694"/>
            <a:ext cx="9924257" cy="188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La LCS no define las cláusulas limitativas, y no dice en cual de ambos condicionados se deben incluir 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La jurisprudencia parece inclinarse por su redacción en las condiciones particulares y no en las condiciones generales</a:t>
            </a: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SAP Lugo, Sec. 1.ª, 272/2024, de 10 de julio. Recurso 1025/2022 (SP/SENT/1235178)</a:t>
            </a:r>
          </a:p>
        </p:txBody>
      </p:sp>
    </p:spTree>
    <p:extLst>
      <p:ext uri="{BB962C8B-B14F-4D97-AF65-F5344CB8AC3E}">
        <p14:creationId xmlns:p14="http://schemas.microsoft.com/office/powerpoint/2010/main" val="1052509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95">
          <a:extLst>
            <a:ext uri="{FF2B5EF4-FFF2-40B4-BE49-F238E27FC236}">
              <a16:creationId xmlns:a16="http://schemas.microsoft.com/office/drawing/2014/main" id="{58D93E40-B3D8-FB4D-90C0-22EFFA688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7B77D601-D9DF-D17E-1E2B-C93ABB6E3EA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0178" y="339789"/>
            <a:ext cx="10371370" cy="824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Clr>
                <a:srgbClr val="56CC91"/>
              </a:buClr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endParaRPr lang="en-US" dirty="0"/>
          </a:p>
        </p:txBody>
      </p:sp>
      <p:sp>
        <p:nvSpPr>
          <p:cNvPr id="97" name="Google Shape;97;p2">
            <a:extLst>
              <a:ext uri="{FF2B5EF4-FFF2-40B4-BE49-F238E27FC236}">
                <a16:creationId xmlns:a16="http://schemas.microsoft.com/office/drawing/2014/main" id="{C69DE44A-3A28-F74B-DF14-66BCB7FF133B}"/>
              </a:ext>
            </a:extLst>
          </p:cNvPr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">
            <a:extLst>
              <a:ext uri="{FF2B5EF4-FFF2-40B4-BE49-F238E27FC236}">
                <a16:creationId xmlns:a16="http://schemas.microsoft.com/office/drawing/2014/main" id="{B1AEBCA7-C350-3ED1-C3CA-DD2BCDCA20F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0179" y="5862637"/>
            <a:ext cx="1760465" cy="756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>
            <a:extLst>
              <a:ext uri="{FF2B5EF4-FFF2-40B4-BE49-F238E27FC236}">
                <a16:creationId xmlns:a16="http://schemas.microsoft.com/office/drawing/2014/main" id="{E3E7C942-A551-74B7-0A1B-615BAB86900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94539" y="3694"/>
            <a:ext cx="1698238" cy="137908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>
            <a:extLst>
              <a:ext uri="{FF2B5EF4-FFF2-40B4-BE49-F238E27FC236}">
                <a16:creationId xmlns:a16="http://schemas.microsoft.com/office/drawing/2014/main" id="{4C296CEB-4F02-A095-D42B-792F02455416}"/>
              </a:ext>
            </a:extLst>
          </p:cNvPr>
          <p:cNvSpPr txBox="1"/>
          <p:nvPr/>
        </p:nvSpPr>
        <p:spPr>
          <a:xfrm>
            <a:off x="530178" y="1500116"/>
            <a:ext cx="985902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>
                <a:solidFill>
                  <a:schemeClr val="dk1"/>
                </a:solidFill>
                <a:latin typeface="Rockwell"/>
              </a:rPr>
              <a:t>Remisión en las particulares a las generales;</a:t>
            </a:r>
            <a:endParaRPr sz="2000" dirty="0">
              <a:solidFill>
                <a:schemeClr val="dk1"/>
              </a:solidFill>
              <a:latin typeface="Rockwell"/>
            </a:endParaRPr>
          </a:p>
        </p:txBody>
      </p: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FDA33974-CE04-BBE3-EA98-1A443F401ABD}"/>
              </a:ext>
            </a:extLst>
          </p:cNvPr>
          <p:cNvSpPr txBox="1"/>
          <p:nvPr/>
        </p:nvSpPr>
        <p:spPr>
          <a:xfrm>
            <a:off x="753734" y="2236280"/>
            <a:ext cx="9924257" cy="188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Doble firma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STS, Sala Primera, de lo Civil, 140/2020, de 2 de marzo. Recurso 1999/2016, Ponente: FRANCISCO MARIN CASTAN (SP/SENT/1040723)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SAP Zaragoza, Sec. 4.ª, 348/2023, de 9 de noviembre. Recurso 176/2023 (SP/SENT/1213351) </a:t>
            </a:r>
          </a:p>
          <a:p>
            <a:pPr algn="just"/>
            <a:endParaRPr lang="es-ES" sz="1800" dirty="0">
              <a:solidFill>
                <a:schemeClr val="dk1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783576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95">
          <a:extLst>
            <a:ext uri="{FF2B5EF4-FFF2-40B4-BE49-F238E27FC236}">
              <a16:creationId xmlns:a16="http://schemas.microsoft.com/office/drawing/2014/main" id="{E35C0040-981D-4F98-989B-A49DF1EC9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B8099DDE-1FE4-443B-9AF0-A16D614827C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0178" y="339789"/>
            <a:ext cx="10371370" cy="824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Clr>
                <a:srgbClr val="56CC91"/>
              </a:buClr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endParaRPr lang="en-US" dirty="0"/>
          </a:p>
        </p:txBody>
      </p:sp>
      <p:sp>
        <p:nvSpPr>
          <p:cNvPr id="97" name="Google Shape;97;p2">
            <a:extLst>
              <a:ext uri="{FF2B5EF4-FFF2-40B4-BE49-F238E27FC236}">
                <a16:creationId xmlns:a16="http://schemas.microsoft.com/office/drawing/2014/main" id="{D71B08A6-02C4-49B9-5D4D-13AAE5F984BF}"/>
              </a:ext>
            </a:extLst>
          </p:cNvPr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">
            <a:extLst>
              <a:ext uri="{FF2B5EF4-FFF2-40B4-BE49-F238E27FC236}">
                <a16:creationId xmlns:a16="http://schemas.microsoft.com/office/drawing/2014/main" id="{52880FA0-B490-FF77-D335-0BA05DEC239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0179" y="5862637"/>
            <a:ext cx="1760465" cy="756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>
            <a:extLst>
              <a:ext uri="{FF2B5EF4-FFF2-40B4-BE49-F238E27FC236}">
                <a16:creationId xmlns:a16="http://schemas.microsoft.com/office/drawing/2014/main" id="{B3EA9558-E5BA-5770-7CDA-04DC87BCF29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94539" y="3694"/>
            <a:ext cx="1698238" cy="137908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>
            <a:extLst>
              <a:ext uri="{FF2B5EF4-FFF2-40B4-BE49-F238E27FC236}">
                <a16:creationId xmlns:a16="http://schemas.microsoft.com/office/drawing/2014/main" id="{39EDDA6C-D4EE-C48E-0C36-3DBDB6BAA5AF}"/>
              </a:ext>
            </a:extLst>
          </p:cNvPr>
          <p:cNvSpPr txBox="1"/>
          <p:nvPr/>
        </p:nvSpPr>
        <p:spPr>
          <a:xfrm>
            <a:off x="786349" y="1518840"/>
            <a:ext cx="985902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s-ES" sz="2000" dirty="0">
                <a:solidFill>
                  <a:schemeClr val="dk1"/>
                </a:solidFill>
                <a:latin typeface="Rockwell"/>
                <a:ea typeface="Rockwell"/>
                <a:cs typeface="Rockwell"/>
              </a:rPr>
              <a:t>Concepto cláusulas delimitadoras (</a:t>
            </a:r>
            <a:r>
              <a:rPr lang="es-ES" sz="2000" dirty="0">
                <a:solidFill>
                  <a:schemeClr val="dk1"/>
                </a:solidFill>
                <a:latin typeface="Rockwell"/>
              </a:rPr>
              <a:t>STS, Sala Primera, de lo Civil, 423/2024, de 1 de abril, SP/SENT/1217139)</a:t>
            </a:r>
          </a:p>
        </p:txBody>
      </p: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12256003-54B7-E8BC-5AC3-95A0BC241D12}"/>
              </a:ext>
            </a:extLst>
          </p:cNvPr>
          <p:cNvSpPr txBox="1"/>
          <p:nvPr/>
        </p:nvSpPr>
        <p:spPr>
          <a:xfrm>
            <a:off x="977291" y="2226686"/>
            <a:ext cx="9924257" cy="188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Tienen por finalidad delimitar el objeto del contrato, de modo que concretan: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200" b="1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qué riesgos constituyen dicho objeto; </a:t>
            </a:r>
          </a:p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en qué cuantía; </a:t>
            </a:r>
          </a:p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durante qué plazo; y </a:t>
            </a:r>
          </a:p>
          <a:p>
            <a:pPr marL="2857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en que ámbito temporal.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Debe incluirse en esta categoría: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200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la cobertura de un riesgo, 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los límites indemnizatorios y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la cuantía asegurada.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342445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95">
          <a:extLst>
            <a:ext uri="{FF2B5EF4-FFF2-40B4-BE49-F238E27FC236}">
              <a16:creationId xmlns:a16="http://schemas.microsoft.com/office/drawing/2014/main" id="{67D67EB2-307C-7EC6-EFFB-2AFAD3187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53730551-4316-EDD7-7054-B4E2905FCEF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0178" y="339789"/>
            <a:ext cx="10371370" cy="824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Clr>
                <a:srgbClr val="56CC91"/>
              </a:buClr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endParaRPr lang="en-US" dirty="0"/>
          </a:p>
        </p:txBody>
      </p:sp>
      <p:sp>
        <p:nvSpPr>
          <p:cNvPr id="97" name="Google Shape;97;p2">
            <a:extLst>
              <a:ext uri="{FF2B5EF4-FFF2-40B4-BE49-F238E27FC236}">
                <a16:creationId xmlns:a16="http://schemas.microsoft.com/office/drawing/2014/main" id="{12E6A40A-594E-8B16-B94B-DFB1CAF1377B}"/>
              </a:ext>
            </a:extLst>
          </p:cNvPr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">
            <a:extLst>
              <a:ext uri="{FF2B5EF4-FFF2-40B4-BE49-F238E27FC236}">
                <a16:creationId xmlns:a16="http://schemas.microsoft.com/office/drawing/2014/main" id="{965C8BBB-2974-ECB4-AEB0-B6F35F4BF96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0179" y="5862637"/>
            <a:ext cx="1760465" cy="756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>
            <a:extLst>
              <a:ext uri="{FF2B5EF4-FFF2-40B4-BE49-F238E27FC236}">
                <a16:creationId xmlns:a16="http://schemas.microsoft.com/office/drawing/2014/main" id="{E8C3424C-5CA7-C95A-5A96-311B075C285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94539" y="3694"/>
            <a:ext cx="1698238" cy="137908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>
            <a:extLst>
              <a:ext uri="{FF2B5EF4-FFF2-40B4-BE49-F238E27FC236}">
                <a16:creationId xmlns:a16="http://schemas.microsoft.com/office/drawing/2014/main" id="{2932652B-1595-6C3E-0497-B706F946A39F}"/>
              </a:ext>
            </a:extLst>
          </p:cNvPr>
          <p:cNvSpPr txBox="1"/>
          <p:nvPr/>
        </p:nvSpPr>
        <p:spPr>
          <a:xfrm>
            <a:off x="786349" y="1600583"/>
            <a:ext cx="985902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s-ES" sz="2000" dirty="0">
                <a:solidFill>
                  <a:schemeClr val="dk1"/>
                </a:solidFill>
                <a:latin typeface="Rockwell"/>
                <a:ea typeface="Rockwell"/>
                <a:cs typeface="Rockwell"/>
              </a:rPr>
              <a:t>Cláusulas limitativas (</a:t>
            </a:r>
            <a:r>
              <a:rPr lang="es-ES" sz="2000" dirty="0">
                <a:solidFill>
                  <a:schemeClr val="dk1"/>
                </a:solidFill>
                <a:latin typeface="Rockwell"/>
              </a:rPr>
              <a:t>STS, Sala Primera, de lo Civil, 423/2024, de 1 de abril, SP/SENT/1217139)</a:t>
            </a:r>
            <a:endParaRPr lang="es-ES" sz="2000" dirty="0">
              <a:solidFill>
                <a:schemeClr val="dk1"/>
              </a:solidFill>
              <a:latin typeface="Rockwell"/>
              <a:ea typeface="Rockwell"/>
              <a:cs typeface="Rockwell"/>
            </a:endParaRPr>
          </a:p>
        </p:txBody>
      </p: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90187E51-DFD8-B52C-5F2D-05DEED897A4A}"/>
              </a:ext>
            </a:extLst>
          </p:cNvPr>
          <p:cNvSpPr txBox="1"/>
          <p:nvPr/>
        </p:nvSpPr>
        <p:spPr>
          <a:xfrm>
            <a:off x="977291" y="2829269"/>
            <a:ext cx="9924257" cy="188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Las que se dirigen a condicionar o modificar el derecho del asegurado y por tanto la indemnización, cuando el riesgo objeto del seguro se hubiere producido. 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Deben cumplir los requisitos formales del art. 3 LCS: 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lvl="7" algn="just"/>
            <a:r>
              <a:rPr lang="es-ES" sz="1800" b="1" dirty="0">
                <a:solidFill>
                  <a:schemeClr val="dk1"/>
                </a:solidFill>
                <a:latin typeface="Rockwell"/>
              </a:rPr>
              <a:t>	Se destacarán de modo especial</a:t>
            </a: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	Deberán ser específicamente aceptadas por escrito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592309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95">
          <a:extLst>
            <a:ext uri="{FF2B5EF4-FFF2-40B4-BE49-F238E27FC236}">
              <a16:creationId xmlns:a16="http://schemas.microsoft.com/office/drawing/2014/main" id="{E95F0413-290A-9069-0169-809EB10BA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37D3E386-83DD-BE55-0736-4907CFD031D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0178" y="339789"/>
            <a:ext cx="10371370" cy="824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Clr>
                <a:srgbClr val="56CC91"/>
              </a:buClr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endParaRPr lang="en-US" dirty="0"/>
          </a:p>
        </p:txBody>
      </p:sp>
      <p:sp>
        <p:nvSpPr>
          <p:cNvPr id="97" name="Google Shape;97;p2">
            <a:extLst>
              <a:ext uri="{FF2B5EF4-FFF2-40B4-BE49-F238E27FC236}">
                <a16:creationId xmlns:a16="http://schemas.microsoft.com/office/drawing/2014/main" id="{35137261-74BB-4E29-91A6-EDE45010A17D}"/>
              </a:ext>
            </a:extLst>
          </p:cNvPr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">
            <a:extLst>
              <a:ext uri="{FF2B5EF4-FFF2-40B4-BE49-F238E27FC236}">
                <a16:creationId xmlns:a16="http://schemas.microsoft.com/office/drawing/2014/main" id="{1D50C5CD-0007-5927-46B2-E262453B223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0179" y="5862637"/>
            <a:ext cx="1760465" cy="756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>
            <a:extLst>
              <a:ext uri="{FF2B5EF4-FFF2-40B4-BE49-F238E27FC236}">
                <a16:creationId xmlns:a16="http://schemas.microsoft.com/office/drawing/2014/main" id="{248BC17F-E345-B499-33FB-3536FB08682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94539" y="3694"/>
            <a:ext cx="1698238" cy="137908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>
            <a:extLst>
              <a:ext uri="{FF2B5EF4-FFF2-40B4-BE49-F238E27FC236}">
                <a16:creationId xmlns:a16="http://schemas.microsoft.com/office/drawing/2014/main" id="{3AEEA7EB-B83F-072F-780A-EBB64641A2FF}"/>
              </a:ext>
            </a:extLst>
          </p:cNvPr>
          <p:cNvSpPr txBox="1"/>
          <p:nvPr/>
        </p:nvSpPr>
        <p:spPr>
          <a:xfrm>
            <a:off x="786349" y="1491724"/>
            <a:ext cx="985902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s-ES" sz="2000" dirty="0">
                <a:solidFill>
                  <a:schemeClr val="dk1"/>
                </a:solidFill>
                <a:latin typeface="Rockwell"/>
                <a:ea typeface="Rockwell"/>
                <a:cs typeface="Rockwell"/>
              </a:rPr>
              <a:t>Requisitos formales del art.3 LCS en la contratación electrónica</a:t>
            </a:r>
          </a:p>
        </p:txBody>
      </p: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0D1E23A4-083E-8266-C5FD-DB83BBC1E359}"/>
              </a:ext>
            </a:extLst>
          </p:cNvPr>
          <p:cNvSpPr txBox="1"/>
          <p:nvPr/>
        </p:nvSpPr>
        <p:spPr>
          <a:xfrm>
            <a:off x="881352" y="2204963"/>
            <a:ext cx="9924257" cy="188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Es necesario el Destacado especial: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SAP Granada, Sec. 3.ª, 336/2021, de 13 de mayo. Recurso 1036/2020 (SP/SENT/1118399) 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algn="just"/>
            <a:r>
              <a:rPr lang="es-ES" sz="1800" b="1" dirty="0">
                <a:solidFill>
                  <a:schemeClr val="dk1"/>
                </a:solidFill>
                <a:latin typeface="Rockwell"/>
              </a:rPr>
              <a:t>El método de certificación va a determinar si hay Aceptación expresa por firma electrónica:</a:t>
            </a:r>
          </a:p>
          <a:p>
            <a:pPr algn="just"/>
            <a:endParaRPr lang="es-ES" sz="1800" b="1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SAP de Zaragoza, Sec. 5º, 463/2024 de 01 de julio de 2024 (SP/SENT/1234615)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SAP Madrid, Sec. 19.ª, 111/2020, de 27 de mayo. Recurso 741/2019 (SP/SENT/1062851)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b="1" dirty="0">
              <a:solidFill>
                <a:schemeClr val="dk1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4215378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F"/>
        </a:solidFill>
        <a:effectLst/>
      </p:bgPr>
    </p:bg>
    <p:spTree>
      <p:nvGrpSpPr>
        <p:cNvPr id="1" name="Shape 95">
          <a:extLst>
            <a:ext uri="{FF2B5EF4-FFF2-40B4-BE49-F238E27FC236}">
              <a16:creationId xmlns:a16="http://schemas.microsoft.com/office/drawing/2014/main" id="{5E8BBB01-0715-A155-BC73-D7C8C9AB8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F0B7B6CB-7A9B-99C5-B755-71EA7E2E45F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0178" y="339789"/>
            <a:ext cx="10371370" cy="824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Clr>
                <a:srgbClr val="56CC91"/>
              </a:buClr>
            </a:pPr>
            <a:r>
              <a:rPr lang="es-ES" b="1" dirty="0">
                <a:solidFill>
                  <a:srgbClr val="56CC91"/>
                </a:solidFill>
                <a:latin typeface="Rockwell"/>
              </a:rPr>
              <a:t>CLÁUSULAS LIMITATIVAS Y SORPRESIVAS EN LOS SEGUROS DE DAÑOS. ÚLTIMA JURISPRUDENCIA</a:t>
            </a:r>
            <a:endParaRPr lang="en-US" b="1" dirty="0">
              <a:solidFill>
                <a:srgbClr val="56CC91"/>
              </a:solidFill>
              <a:latin typeface="Rockwel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CC91"/>
              </a:buClr>
              <a:buSzPts val="2400"/>
              <a:buNone/>
            </a:pPr>
            <a:endParaRPr lang="en-US" dirty="0"/>
          </a:p>
        </p:txBody>
      </p:sp>
      <p:sp>
        <p:nvSpPr>
          <p:cNvPr id="97" name="Google Shape;97;p2">
            <a:extLst>
              <a:ext uri="{FF2B5EF4-FFF2-40B4-BE49-F238E27FC236}">
                <a16:creationId xmlns:a16="http://schemas.microsoft.com/office/drawing/2014/main" id="{3A807EBB-59C1-C64B-5061-569463056B88}"/>
              </a:ext>
            </a:extLst>
          </p:cNvPr>
          <p:cNvSpPr/>
          <p:nvPr/>
        </p:nvSpPr>
        <p:spPr>
          <a:xfrm>
            <a:off x="-1524" y="3048"/>
            <a:ext cx="243995" cy="6853428"/>
          </a:xfrm>
          <a:prstGeom prst="rect">
            <a:avLst/>
          </a:prstGeom>
          <a:solidFill>
            <a:srgbClr val="2E5B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2">
            <a:extLst>
              <a:ext uri="{FF2B5EF4-FFF2-40B4-BE49-F238E27FC236}">
                <a16:creationId xmlns:a16="http://schemas.microsoft.com/office/drawing/2014/main" id="{F6FC76C5-7E6D-49D2-D467-BA0F3A60642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0179" y="5862637"/>
            <a:ext cx="1760465" cy="756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>
            <a:extLst>
              <a:ext uri="{FF2B5EF4-FFF2-40B4-BE49-F238E27FC236}">
                <a16:creationId xmlns:a16="http://schemas.microsoft.com/office/drawing/2014/main" id="{0143A10A-A9C9-35D9-01EE-3B11831C948A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94539" y="3694"/>
            <a:ext cx="1698238" cy="137908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>
            <a:extLst>
              <a:ext uri="{FF2B5EF4-FFF2-40B4-BE49-F238E27FC236}">
                <a16:creationId xmlns:a16="http://schemas.microsoft.com/office/drawing/2014/main" id="{1D6FC1A0-18C5-9A9D-4919-AE6C3D9AA8C4}"/>
              </a:ext>
            </a:extLst>
          </p:cNvPr>
          <p:cNvSpPr txBox="1"/>
          <p:nvPr/>
        </p:nvSpPr>
        <p:spPr>
          <a:xfrm>
            <a:off x="786349" y="1491724"/>
            <a:ext cx="985902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s-ES" sz="2000" dirty="0">
                <a:solidFill>
                  <a:schemeClr val="dk1"/>
                </a:solidFill>
                <a:latin typeface="Rockwell"/>
                <a:ea typeface="Rockwell"/>
                <a:cs typeface="Rockwell"/>
              </a:rPr>
              <a:t>Efectos del incumplimiento de los requisitos formales</a:t>
            </a:r>
          </a:p>
        </p:txBody>
      </p: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08B0FA9C-C844-C6BC-C4C9-362208C78463}"/>
              </a:ext>
            </a:extLst>
          </p:cNvPr>
          <p:cNvSpPr txBox="1"/>
          <p:nvPr/>
        </p:nvSpPr>
        <p:spPr>
          <a:xfrm>
            <a:off x="1226673" y="2219496"/>
            <a:ext cx="9924257" cy="188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Nulidad de pleno derecho al vulnerar una norma imperativa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b="1" dirty="0">
                <a:solidFill>
                  <a:schemeClr val="dk1"/>
                </a:solidFill>
                <a:latin typeface="Rockwell"/>
              </a:rPr>
              <a:t>Se circunscribe exclusivamente a la cláusula limitativa de derechos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800" dirty="0">
              <a:solidFill>
                <a:schemeClr val="dk1"/>
              </a:solidFill>
              <a:latin typeface="Rockwel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SAP Murcia, Sec. 4.ª, 1172/2023, de 23 de noviembre. Recurso 231/2022 (SP/SENT/1212838)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dk1"/>
                </a:solidFill>
                <a:latin typeface="Rockwel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40499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1181</TotalTime>
  <Words>1143</Words>
  <Application>Microsoft Office PowerPoint</Application>
  <PresentationFormat>Panorámica</PresentationFormat>
  <Paragraphs>104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Play</vt:lpstr>
      <vt:lpstr>Rockwell</vt:lpstr>
      <vt:lpstr>Tema de Office</vt:lpstr>
      <vt:lpstr>Ponencia ANAVA Ciudad Real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Marta López Valverde</dc:creator>
  <cp:lastModifiedBy>Marta López Valverde</cp:lastModifiedBy>
  <cp:revision>21</cp:revision>
  <cp:lastPrinted>2025-02-18T13:39:05Z</cp:lastPrinted>
  <dcterms:created xsi:type="dcterms:W3CDTF">2024-09-10T08:36:19Z</dcterms:created>
  <dcterms:modified xsi:type="dcterms:W3CDTF">2025-02-18T15:15:02Z</dcterms:modified>
</cp:coreProperties>
</file>